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4" r:id="rId4"/>
  </p:sldMasterIdLst>
  <p:notesMasterIdLst>
    <p:notesMasterId r:id="rId20"/>
  </p:notesMasterIdLst>
  <p:handoutMasterIdLst>
    <p:handoutMasterId r:id="rId21"/>
  </p:handoutMasterIdLst>
  <p:sldIdLst>
    <p:sldId id="258" r:id="rId5"/>
    <p:sldId id="290" r:id="rId6"/>
    <p:sldId id="2147375410" r:id="rId7"/>
    <p:sldId id="291" r:id="rId8"/>
    <p:sldId id="268" r:id="rId9"/>
    <p:sldId id="2147473879" r:id="rId10"/>
    <p:sldId id="2134805171" r:id="rId11"/>
    <p:sldId id="2134805220" r:id="rId12"/>
    <p:sldId id="2147473877" r:id="rId13"/>
    <p:sldId id="2147473883" r:id="rId14"/>
    <p:sldId id="2134805206" r:id="rId15"/>
    <p:sldId id="2134805207" r:id="rId16"/>
    <p:sldId id="260" r:id="rId17"/>
    <p:sldId id="264" r:id="rId18"/>
    <p:sldId id="2142532739" r:id="rId19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5D4470-F110-6BCD-7B61-FBBFC2F6E4BA}" name="Dominik Richter" initials="DR" userId="S::d.richter_hydrogeneurope.eu#ext#@hydrogeneuroperesearch.eu::906fb99c-ff66-45c4-afef-d5cefdf682a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8800"/>
    <a:srgbClr val="989800"/>
    <a:srgbClr val="0000CC"/>
    <a:srgbClr val="9DBC4F"/>
    <a:srgbClr val="322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72" y="6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938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67288D-7D08-41F2-93E2-296AF9BCA84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</dgm:pt>
    <dgm:pt modelId="{6E72CA58-5D3D-4835-BC05-067C8AC7EB62}">
      <dgm:prSet phldrT="[Text]" custT="1"/>
      <dgm:spPr/>
      <dgm:t>
        <a:bodyPr/>
        <a:lstStyle/>
        <a:p>
          <a:r>
            <a:rPr lang="en-US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Supporting the excellence of European </a:t>
          </a:r>
          <a:r>
            <a:rPr lang="en-US" sz="1800" b="1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RESEARCH</a:t>
          </a:r>
          <a:r>
            <a:rPr lang="en-US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on hydrogen and fuel cells</a:t>
          </a:r>
          <a:endParaRPr lang="fr-BE" sz="1800"/>
        </a:p>
      </dgm:t>
    </dgm:pt>
    <dgm:pt modelId="{8B092DB8-49E8-436E-B16E-082E9A780075}" type="parTrans" cxnId="{D724BF2C-D0A1-4399-83AA-4E3CC5B4DD40}">
      <dgm:prSet/>
      <dgm:spPr/>
      <dgm:t>
        <a:bodyPr/>
        <a:lstStyle/>
        <a:p>
          <a:endParaRPr lang="fr-BE"/>
        </a:p>
      </dgm:t>
    </dgm:pt>
    <dgm:pt modelId="{427885D2-87C8-4599-9A84-320A6A19C447}" type="sibTrans" cxnId="{D724BF2C-D0A1-4399-83AA-4E3CC5B4DD40}">
      <dgm:prSet/>
      <dgm:spPr/>
      <dgm:t>
        <a:bodyPr/>
        <a:lstStyle/>
        <a:p>
          <a:endParaRPr lang="fr-BE"/>
        </a:p>
      </dgm:t>
    </dgm:pt>
    <dgm:pt modelId="{99586F46-1F99-496F-9B7E-F93A6F3816D1}">
      <dgm:prSet phldrT="[Text]" custT="1"/>
      <dgm:spPr/>
      <dgm:t>
        <a:bodyPr/>
        <a:lstStyle/>
        <a:p>
          <a:r>
            <a:rPr lang="en-US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Promoting the development of </a:t>
          </a:r>
          <a:r>
            <a:rPr lang="en-US" sz="1800" b="1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RESEARCH &amp; TECHNOLOGY INFRASTRUCTURES </a:t>
          </a:r>
          <a:r>
            <a:rPr lang="en-US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to scale up and speed up innovation</a:t>
          </a:r>
          <a:endParaRPr lang="fr-BE" sz="1800"/>
        </a:p>
      </dgm:t>
    </dgm:pt>
    <dgm:pt modelId="{663B27D2-403B-4E95-8B48-F4B157460B3C}" type="parTrans" cxnId="{B31DD6B5-0002-43FE-B6A3-5D80F0185DDD}">
      <dgm:prSet/>
      <dgm:spPr/>
      <dgm:t>
        <a:bodyPr/>
        <a:lstStyle/>
        <a:p>
          <a:endParaRPr lang="fr-BE"/>
        </a:p>
      </dgm:t>
    </dgm:pt>
    <dgm:pt modelId="{FB769562-4C5B-4EC7-88DC-646930178B6E}" type="sibTrans" cxnId="{B31DD6B5-0002-43FE-B6A3-5D80F0185DDD}">
      <dgm:prSet/>
      <dgm:spPr/>
      <dgm:t>
        <a:bodyPr/>
        <a:lstStyle/>
        <a:p>
          <a:endParaRPr lang="fr-BE"/>
        </a:p>
      </dgm:t>
    </dgm:pt>
    <dgm:pt modelId="{CD8D0556-4CC0-4D0E-9457-6AB78BE62188}">
      <dgm:prSet phldrT="[Text]" custT="1"/>
      <dgm:spPr/>
      <dgm:t>
        <a:bodyPr/>
        <a:lstStyle/>
        <a:p>
          <a:pPr>
            <a:buNone/>
          </a:pPr>
          <a:r>
            <a:rPr lang="en-US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Ensuring </a:t>
          </a:r>
          <a:r>
            <a:rPr lang="en-US" sz="1800" b="1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SUSTAINABLE DEVELOPMENT</a:t>
          </a:r>
          <a:r>
            <a:rPr lang="en-US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standards for a clean hydrogen ecosystem</a:t>
          </a:r>
          <a:endParaRPr lang="fr-BE" sz="1800"/>
        </a:p>
      </dgm:t>
    </dgm:pt>
    <dgm:pt modelId="{5A270433-6EEA-4D5D-B325-12BBD19A22A4}" type="parTrans" cxnId="{FE31CA52-9FF4-464E-A6A5-AB57FACF796B}">
      <dgm:prSet/>
      <dgm:spPr/>
      <dgm:t>
        <a:bodyPr/>
        <a:lstStyle/>
        <a:p>
          <a:endParaRPr lang="fr-BE"/>
        </a:p>
      </dgm:t>
    </dgm:pt>
    <dgm:pt modelId="{F8F74144-B93C-4347-A29C-B41176641B3E}" type="sibTrans" cxnId="{FE31CA52-9FF4-464E-A6A5-AB57FACF796B}">
      <dgm:prSet/>
      <dgm:spPr/>
      <dgm:t>
        <a:bodyPr/>
        <a:lstStyle/>
        <a:p>
          <a:endParaRPr lang="fr-BE"/>
        </a:p>
      </dgm:t>
    </dgm:pt>
    <dgm:pt modelId="{77A6A64F-4757-47E5-B798-2B802C389329}">
      <dgm:prSet custT="1"/>
      <dgm:spPr/>
      <dgm:t>
        <a:bodyPr/>
        <a:lstStyle/>
        <a:p>
          <a:r>
            <a:rPr lang="en-US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Fostering </a:t>
          </a:r>
          <a:r>
            <a:rPr lang="en-US" sz="1800" b="1" u="sng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EDUCATION</a:t>
          </a:r>
          <a:r>
            <a:rPr lang="en-US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and trainings to provide the European hydrogen economy with a skilled workforce </a:t>
          </a:r>
        </a:p>
      </dgm:t>
    </dgm:pt>
    <dgm:pt modelId="{993734B9-C6C9-49EC-8206-35B0B5B459FB}" type="parTrans" cxnId="{27FFF91E-050C-4513-8EDA-2C50B154D380}">
      <dgm:prSet/>
      <dgm:spPr/>
      <dgm:t>
        <a:bodyPr/>
        <a:lstStyle/>
        <a:p>
          <a:endParaRPr lang="fr-BE"/>
        </a:p>
      </dgm:t>
    </dgm:pt>
    <dgm:pt modelId="{149479AD-479B-4895-80A6-9D95CB6BE1A1}" type="sibTrans" cxnId="{27FFF91E-050C-4513-8EDA-2C50B154D380}">
      <dgm:prSet/>
      <dgm:spPr/>
      <dgm:t>
        <a:bodyPr/>
        <a:lstStyle/>
        <a:p>
          <a:endParaRPr lang="fr-BE"/>
        </a:p>
      </dgm:t>
    </dgm:pt>
    <dgm:pt modelId="{823F11B0-1C25-49A7-913C-14ECEDE45DB7}" type="pres">
      <dgm:prSet presAssocID="{2F67288D-7D08-41F2-93E2-296AF9BCA84D}" presName="Name0" presStyleCnt="0">
        <dgm:presLayoutVars>
          <dgm:chMax val="7"/>
          <dgm:chPref val="7"/>
          <dgm:dir/>
        </dgm:presLayoutVars>
      </dgm:prSet>
      <dgm:spPr/>
    </dgm:pt>
    <dgm:pt modelId="{4C5C1E7A-CFEE-4F24-B63F-83AC974883AE}" type="pres">
      <dgm:prSet presAssocID="{2F67288D-7D08-41F2-93E2-296AF9BCA84D}" presName="Name1" presStyleCnt="0"/>
      <dgm:spPr/>
    </dgm:pt>
    <dgm:pt modelId="{C403FB72-171E-4C35-8091-8889BDF54EE0}" type="pres">
      <dgm:prSet presAssocID="{2F67288D-7D08-41F2-93E2-296AF9BCA84D}" presName="cycle" presStyleCnt="0"/>
      <dgm:spPr/>
    </dgm:pt>
    <dgm:pt modelId="{877D9853-B2C2-4599-8303-6E3E5E46DF72}" type="pres">
      <dgm:prSet presAssocID="{2F67288D-7D08-41F2-93E2-296AF9BCA84D}" presName="srcNode" presStyleLbl="node1" presStyleIdx="0" presStyleCnt="4"/>
      <dgm:spPr/>
    </dgm:pt>
    <dgm:pt modelId="{F846DA73-03E3-4B74-BF61-4EBC432C9D02}" type="pres">
      <dgm:prSet presAssocID="{2F67288D-7D08-41F2-93E2-296AF9BCA84D}" presName="conn" presStyleLbl="parChTrans1D2" presStyleIdx="0" presStyleCnt="1"/>
      <dgm:spPr/>
    </dgm:pt>
    <dgm:pt modelId="{1C69840E-95CB-4C55-9BEA-DAF52EE1689A}" type="pres">
      <dgm:prSet presAssocID="{2F67288D-7D08-41F2-93E2-296AF9BCA84D}" presName="extraNode" presStyleLbl="node1" presStyleIdx="0" presStyleCnt="4"/>
      <dgm:spPr/>
    </dgm:pt>
    <dgm:pt modelId="{9E16D7A3-19E3-47B6-A733-4DF52D91E880}" type="pres">
      <dgm:prSet presAssocID="{2F67288D-7D08-41F2-93E2-296AF9BCA84D}" presName="dstNode" presStyleLbl="node1" presStyleIdx="0" presStyleCnt="4"/>
      <dgm:spPr/>
    </dgm:pt>
    <dgm:pt modelId="{D9A6AD43-681A-433D-83B5-52CA634347B8}" type="pres">
      <dgm:prSet presAssocID="{6E72CA58-5D3D-4835-BC05-067C8AC7EB62}" presName="text_1" presStyleLbl="node1" presStyleIdx="0" presStyleCnt="4">
        <dgm:presLayoutVars>
          <dgm:bulletEnabled val="1"/>
        </dgm:presLayoutVars>
      </dgm:prSet>
      <dgm:spPr/>
    </dgm:pt>
    <dgm:pt modelId="{FFDF5F2A-11B9-47D8-826C-1F407AC8B94C}" type="pres">
      <dgm:prSet presAssocID="{6E72CA58-5D3D-4835-BC05-067C8AC7EB62}" presName="accent_1" presStyleCnt="0"/>
      <dgm:spPr/>
    </dgm:pt>
    <dgm:pt modelId="{7BD0056C-8EE9-47A0-9961-FF15BA685E43}" type="pres">
      <dgm:prSet presAssocID="{6E72CA58-5D3D-4835-BC05-067C8AC7EB62}" presName="accentRepeatNode" presStyleLbl="solidFgAcc1" presStyleIdx="0" presStyleCnt="4"/>
      <dgm:spPr/>
    </dgm:pt>
    <dgm:pt modelId="{E4FF7357-5D74-4C18-B833-48E7DAC0D82B}" type="pres">
      <dgm:prSet presAssocID="{99586F46-1F99-496F-9B7E-F93A6F3816D1}" presName="text_2" presStyleLbl="node1" presStyleIdx="1" presStyleCnt="4">
        <dgm:presLayoutVars>
          <dgm:bulletEnabled val="1"/>
        </dgm:presLayoutVars>
      </dgm:prSet>
      <dgm:spPr/>
    </dgm:pt>
    <dgm:pt modelId="{2A354796-46F2-42FE-84CD-214D7A629A36}" type="pres">
      <dgm:prSet presAssocID="{99586F46-1F99-496F-9B7E-F93A6F3816D1}" presName="accent_2" presStyleCnt="0"/>
      <dgm:spPr/>
    </dgm:pt>
    <dgm:pt modelId="{01E469A0-CA2F-40D5-8394-B3814A00F90D}" type="pres">
      <dgm:prSet presAssocID="{99586F46-1F99-496F-9B7E-F93A6F3816D1}" presName="accentRepeatNode" presStyleLbl="solidFgAcc1" presStyleIdx="1" presStyleCnt="4"/>
      <dgm:spPr/>
    </dgm:pt>
    <dgm:pt modelId="{B6B3C234-ECA2-4069-A9D8-901C0FE05276}" type="pres">
      <dgm:prSet presAssocID="{CD8D0556-4CC0-4D0E-9457-6AB78BE62188}" presName="text_3" presStyleLbl="node1" presStyleIdx="2" presStyleCnt="4">
        <dgm:presLayoutVars>
          <dgm:bulletEnabled val="1"/>
        </dgm:presLayoutVars>
      </dgm:prSet>
      <dgm:spPr/>
    </dgm:pt>
    <dgm:pt modelId="{300724D6-DDE8-45D7-B3AD-CAFAB1373384}" type="pres">
      <dgm:prSet presAssocID="{CD8D0556-4CC0-4D0E-9457-6AB78BE62188}" presName="accent_3" presStyleCnt="0"/>
      <dgm:spPr/>
    </dgm:pt>
    <dgm:pt modelId="{13D14BF3-BB2B-459E-86F9-D0F65833F5DF}" type="pres">
      <dgm:prSet presAssocID="{CD8D0556-4CC0-4D0E-9457-6AB78BE62188}" presName="accentRepeatNode" presStyleLbl="solidFgAcc1" presStyleIdx="2" presStyleCnt="4"/>
      <dgm:spPr/>
    </dgm:pt>
    <dgm:pt modelId="{4C134251-1F88-4D22-B2C9-9E42FD1938BC}" type="pres">
      <dgm:prSet presAssocID="{77A6A64F-4757-47E5-B798-2B802C389329}" presName="text_4" presStyleLbl="node1" presStyleIdx="3" presStyleCnt="4">
        <dgm:presLayoutVars>
          <dgm:bulletEnabled val="1"/>
        </dgm:presLayoutVars>
      </dgm:prSet>
      <dgm:spPr/>
    </dgm:pt>
    <dgm:pt modelId="{5B06A115-194A-4087-A703-CCAC01C65B3B}" type="pres">
      <dgm:prSet presAssocID="{77A6A64F-4757-47E5-B798-2B802C389329}" presName="accent_4" presStyleCnt="0"/>
      <dgm:spPr/>
    </dgm:pt>
    <dgm:pt modelId="{8F07FC25-AA3A-4706-A836-148CFEB48D58}" type="pres">
      <dgm:prSet presAssocID="{77A6A64F-4757-47E5-B798-2B802C389329}" presName="accentRepeatNode" presStyleLbl="solidFgAcc1" presStyleIdx="3" presStyleCnt="4"/>
      <dgm:spPr/>
    </dgm:pt>
  </dgm:ptLst>
  <dgm:cxnLst>
    <dgm:cxn modelId="{0B17160D-99D0-4734-9955-99FEAC51C607}" type="presOf" srcId="{6E72CA58-5D3D-4835-BC05-067C8AC7EB62}" destId="{D9A6AD43-681A-433D-83B5-52CA634347B8}" srcOrd="0" destOrd="0" presId="urn:microsoft.com/office/officeart/2008/layout/VerticalCurvedList"/>
    <dgm:cxn modelId="{27FFF91E-050C-4513-8EDA-2C50B154D380}" srcId="{2F67288D-7D08-41F2-93E2-296AF9BCA84D}" destId="{77A6A64F-4757-47E5-B798-2B802C389329}" srcOrd="3" destOrd="0" parTransId="{993734B9-C6C9-49EC-8206-35B0B5B459FB}" sibTransId="{149479AD-479B-4895-80A6-9D95CB6BE1A1}"/>
    <dgm:cxn modelId="{D724BF2C-D0A1-4399-83AA-4E3CC5B4DD40}" srcId="{2F67288D-7D08-41F2-93E2-296AF9BCA84D}" destId="{6E72CA58-5D3D-4835-BC05-067C8AC7EB62}" srcOrd="0" destOrd="0" parTransId="{8B092DB8-49E8-436E-B16E-082E9A780075}" sibTransId="{427885D2-87C8-4599-9A84-320A6A19C447}"/>
    <dgm:cxn modelId="{B3A8363B-D145-4370-9E9A-472EF68BA847}" type="presOf" srcId="{427885D2-87C8-4599-9A84-320A6A19C447}" destId="{F846DA73-03E3-4B74-BF61-4EBC432C9D02}" srcOrd="0" destOrd="0" presId="urn:microsoft.com/office/officeart/2008/layout/VerticalCurvedList"/>
    <dgm:cxn modelId="{FE31CA52-9FF4-464E-A6A5-AB57FACF796B}" srcId="{2F67288D-7D08-41F2-93E2-296AF9BCA84D}" destId="{CD8D0556-4CC0-4D0E-9457-6AB78BE62188}" srcOrd="2" destOrd="0" parTransId="{5A270433-6EEA-4D5D-B325-12BBD19A22A4}" sibTransId="{F8F74144-B93C-4347-A29C-B41176641B3E}"/>
    <dgm:cxn modelId="{ACCE0B78-DD50-4DC7-B555-ACE49F878015}" type="presOf" srcId="{77A6A64F-4757-47E5-B798-2B802C389329}" destId="{4C134251-1F88-4D22-B2C9-9E42FD1938BC}" srcOrd="0" destOrd="0" presId="urn:microsoft.com/office/officeart/2008/layout/VerticalCurvedList"/>
    <dgm:cxn modelId="{930C357E-0634-4161-ADC7-75DAB8925A7B}" type="presOf" srcId="{99586F46-1F99-496F-9B7E-F93A6F3816D1}" destId="{E4FF7357-5D74-4C18-B833-48E7DAC0D82B}" srcOrd="0" destOrd="0" presId="urn:microsoft.com/office/officeart/2008/layout/VerticalCurvedList"/>
    <dgm:cxn modelId="{F97B3C86-D0D2-43BB-9E0A-2F7DB98BE3B6}" type="presOf" srcId="{CD8D0556-4CC0-4D0E-9457-6AB78BE62188}" destId="{B6B3C234-ECA2-4069-A9D8-901C0FE05276}" srcOrd="0" destOrd="0" presId="urn:microsoft.com/office/officeart/2008/layout/VerticalCurvedList"/>
    <dgm:cxn modelId="{B31DD6B5-0002-43FE-B6A3-5D80F0185DDD}" srcId="{2F67288D-7D08-41F2-93E2-296AF9BCA84D}" destId="{99586F46-1F99-496F-9B7E-F93A6F3816D1}" srcOrd="1" destOrd="0" parTransId="{663B27D2-403B-4E95-8B48-F4B157460B3C}" sibTransId="{FB769562-4C5B-4EC7-88DC-646930178B6E}"/>
    <dgm:cxn modelId="{A45C99D5-876C-4E18-8396-D945276E7AAF}" type="presOf" srcId="{2F67288D-7D08-41F2-93E2-296AF9BCA84D}" destId="{823F11B0-1C25-49A7-913C-14ECEDE45DB7}" srcOrd="0" destOrd="0" presId="urn:microsoft.com/office/officeart/2008/layout/VerticalCurvedList"/>
    <dgm:cxn modelId="{A8EF2D7D-3192-449A-9348-5BC95F887BD4}" type="presParOf" srcId="{823F11B0-1C25-49A7-913C-14ECEDE45DB7}" destId="{4C5C1E7A-CFEE-4F24-B63F-83AC974883AE}" srcOrd="0" destOrd="0" presId="urn:microsoft.com/office/officeart/2008/layout/VerticalCurvedList"/>
    <dgm:cxn modelId="{7D0C6F1F-5909-4836-A944-174778B104D8}" type="presParOf" srcId="{4C5C1E7A-CFEE-4F24-B63F-83AC974883AE}" destId="{C403FB72-171E-4C35-8091-8889BDF54EE0}" srcOrd="0" destOrd="0" presId="urn:microsoft.com/office/officeart/2008/layout/VerticalCurvedList"/>
    <dgm:cxn modelId="{A59FEB43-6278-4A15-95FC-FAD6324CF4AE}" type="presParOf" srcId="{C403FB72-171E-4C35-8091-8889BDF54EE0}" destId="{877D9853-B2C2-4599-8303-6E3E5E46DF72}" srcOrd="0" destOrd="0" presId="urn:microsoft.com/office/officeart/2008/layout/VerticalCurvedList"/>
    <dgm:cxn modelId="{8C479E23-A61A-4A58-957F-1EC3B74AD56C}" type="presParOf" srcId="{C403FB72-171E-4C35-8091-8889BDF54EE0}" destId="{F846DA73-03E3-4B74-BF61-4EBC432C9D02}" srcOrd="1" destOrd="0" presId="urn:microsoft.com/office/officeart/2008/layout/VerticalCurvedList"/>
    <dgm:cxn modelId="{68B04593-7D74-4B75-88E8-0797495CE9F7}" type="presParOf" srcId="{C403FB72-171E-4C35-8091-8889BDF54EE0}" destId="{1C69840E-95CB-4C55-9BEA-DAF52EE1689A}" srcOrd="2" destOrd="0" presId="urn:microsoft.com/office/officeart/2008/layout/VerticalCurvedList"/>
    <dgm:cxn modelId="{AD40BD70-ECE0-467F-BA75-E438B88DE836}" type="presParOf" srcId="{C403FB72-171E-4C35-8091-8889BDF54EE0}" destId="{9E16D7A3-19E3-47B6-A733-4DF52D91E880}" srcOrd="3" destOrd="0" presId="urn:microsoft.com/office/officeart/2008/layout/VerticalCurvedList"/>
    <dgm:cxn modelId="{B84A3FD2-48E9-430E-919F-4A6B87572567}" type="presParOf" srcId="{4C5C1E7A-CFEE-4F24-B63F-83AC974883AE}" destId="{D9A6AD43-681A-433D-83B5-52CA634347B8}" srcOrd="1" destOrd="0" presId="urn:microsoft.com/office/officeart/2008/layout/VerticalCurvedList"/>
    <dgm:cxn modelId="{D6197448-2855-47A9-AFEF-18AEE6F0BE28}" type="presParOf" srcId="{4C5C1E7A-CFEE-4F24-B63F-83AC974883AE}" destId="{FFDF5F2A-11B9-47D8-826C-1F407AC8B94C}" srcOrd="2" destOrd="0" presId="urn:microsoft.com/office/officeart/2008/layout/VerticalCurvedList"/>
    <dgm:cxn modelId="{E7023AD1-064F-4730-9FF4-1127AAA50E92}" type="presParOf" srcId="{FFDF5F2A-11B9-47D8-826C-1F407AC8B94C}" destId="{7BD0056C-8EE9-47A0-9961-FF15BA685E43}" srcOrd="0" destOrd="0" presId="urn:microsoft.com/office/officeart/2008/layout/VerticalCurvedList"/>
    <dgm:cxn modelId="{D039A87C-098C-4897-BF00-8B62AFF3C090}" type="presParOf" srcId="{4C5C1E7A-CFEE-4F24-B63F-83AC974883AE}" destId="{E4FF7357-5D74-4C18-B833-48E7DAC0D82B}" srcOrd="3" destOrd="0" presId="urn:microsoft.com/office/officeart/2008/layout/VerticalCurvedList"/>
    <dgm:cxn modelId="{90817B64-522D-41CA-B57B-111531FD6DC9}" type="presParOf" srcId="{4C5C1E7A-CFEE-4F24-B63F-83AC974883AE}" destId="{2A354796-46F2-42FE-84CD-214D7A629A36}" srcOrd="4" destOrd="0" presId="urn:microsoft.com/office/officeart/2008/layout/VerticalCurvedList"/>
    <dgm:cxn modelId="{6DBE9BB3-BB0D-496B-BFC0-4A575A41430D}" type="presParOf" srcId="{2A354796-46F2-42FE-84CD-214D7A629A36}" destId="{01E469A0-CA2F-40D5-8394-B3814A00F90D}" srcOrd="0" destOrd="0" presId="urn:microsoft.com/office/officeart/2008/layout/VerticalCurvedList"/>
    <dgm:cxn modelId="{ABF475A0-496F-4BAD-A57B-03E529432420}" type="presParOf" srcId="{4C5C1E7A-CFEE-4F24-B63F-83AC974883AE}" destId="{B6B3C234-ECA2-4069-A9D8-901C0FE05276}" srcOrd="5" destOrd="0" presId="urn:microsoft.com/office/officeart/2008/layout/VerticalCurvedList"/>
    <dgm:cxn modelId="{8D7620D5-5CA9-4348-8177-86211E3A25D4}" type="presParOf" srcId="{4C5C1E7A-CFEE-4F24-B63F-83AC974883AE}" destId="{300724D6-DDE8-45D7-B3AD-CAFAB1373384}" srcOrd="6" destOrd="0" presId="urn:microsoft.com/office/officeart/2008/layout/VerticalCurvedList"/>
    <dgm:cxn modelId="{6D1A7A4C-6725-4266-8582-D908DA11EA8A}" type="presParOf" srcId="{300724D6-DDE8-45D7-B3AD-CAFAB1373384}" destId="{13D14BF3-BB2B-459E-86F9-D0F65833F5DF}" srcOrd="0" destOrd="0" presId="urn:microsoft.com/office/officeart/2008/layout/VerticalCurvedList"/>
    <dgm:cxn modelId="{1DC7C428-1498-4B75-945B-8810A19E7494}" type="presParOf" srcId="{4C5C1E7A-CFEE-4F24-B63F-83AC974883AE}" destId="{4C134251-1F88-4D22-B2C9-9E42FD1938BC}" srcOrd="7" destOrd="0" presId="urn:microsoft.com/office/officeart/2008/layout/VerticalCurvedList"/>
    <dgm:cxn modelId="{55228505-445D-4D23-A467-79C312022AFA}" type="presParOf" srcId="{4C5C1E7A-CFEE-4F24-B63F-83AC974883AE}" destId="{5B06A115-194A-4087-A703-CCAC01C65B3B}" srcOrd="8" destOrd="0" presId="urn:microsoft.com/office/officeart/2008/layout/VerticalCurvedList"/>
    <dgm:cxn modelId="{CDA2E997-5D60-44EB-903F-73021CD7390D}" type="presParOf" srcId="{5B06A115-194A-4087-A703-CCAC01C65B3B}" destId="{8F07FC25-AA3A-4706-A836-148CFEB48D5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5EB8FF-758D-4635-9DEA-270319368FD8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9E7CC53-787E-4BA9-B279-B3EF46745FDB}">
      <dgm:prSet phldrT="[Text]" custT="1"/>
      <dgm:spPr/>
      <dgm:t>
        <a:bodyPr/>
        <a:lstStyle/>
        <a:p>
          <a:r>
            <a:rPr lang="en-US" sz="1800" dirty="0"/>
            <a:t>Early-stage  technologies</a:t>
          </a:r>
          <a:endParaRPr lang="en-GB" sz="1800" dirty="0"/>
        </a:p>
      </dgm:t>
    </dgm:pt>
    <dgm:pt modelId="{97D65452-AC62-4C8E-910F-21725723C6B2}" type="parTrans" cxnId="{26D967D8-4A11-4BB4-8A40-33DC4D06CCF6}">
      <dgm:prSet/>
      <dgm:spPr/>
      <dgm:t>
        <a:bodyPr/>
        <a:lstStyle/>
        <a:p>
          <a:endParaRPr lang="en-GB" sz="1400"/>
        </a:p>
      </dgm:t>
    </dgm:pt>
    <dgm:pt modelId="{19C5F164-8AA2-4515-A901-45209BEA60EC}" type="sibTrans" cxnId="{26D967D8-4A11-4BB4-8A40-33DC4D06CCF6}">
      <dgm:prSet/>
      <dgm:spPr/>
      <dgm:t>
        <a:bodyPr/>
        <a:lstStyle/>
        <a:p>
          <a:endParaRPr lang="en-GB" sz="1400"/>
        </a:p>
      </dgm:t>
    </dgm:pt>
    <dgm:pt modelId="{1ECB8A86-CF86-4244-B6DF-7C7A0A8925CB}">
      <dgm:prSet phldrT="[Text]" custT="1"/>
      <dgm:spPr/>
      <dgm:t>
        <a:bodyPr/>
        <a:lstStyle/>
        <a:p>
          <a:r>
            <a:rPr lang="en-US" sz="1800" dirty="0"/>
            <a:t>First markets for hydrogen technologies</a:t>
          </a:r>
          <a:endParaRPr lang="en-GB" sz="1800" dirty="0"/>
        </a:p>
      </dgm:t>
    </dgm:pt>
    <dgm:pt modelId="{A6EEBF3B-AFE1-435A-81F6-6469CAFBF467}" type="parTrans" cxnId="{3A94F1A6-798A-4631-A0FA-8A56FC294F76}">
      <dgm:prSet/>
      <dgm:spPr/>
      <dgm:t>
        <a:bodyPr/>
        <a:lstStyle/>
        <a:p>
          <a:endParaRPr lang="en-GB" sz="1400"/>
        </a:p>
      </dgm:t>
    </dgm:pt>
    <dgm:pt modelId="{6A53DD45-733A-429A-AC31-7717462F8441}" type="sibTrans" cxnId="{3A94F1A6-798A-4631-A0FA-8A56FC294F76}">
      <dgm:prSet/>
      <dgm:spPr/>
      <dgm:t>
        <a:bodyPr/>
        <a:lstStyle/>
        <a:p>
          <a:endParaRPr lang="en-GB" sz="1400"/>
        </a:p>
      </dgm:t>
    </dgm:pt>
    <dgm:pt modelId="{7E31C734-BC3D-4C31-B51D-0B2922ED1224}">
      <dgm:prSet phldrT="[Text]" custT="1"/>
      <dgm:spPr/>
      <dgm:t>
        <a:bodyPr/>
        <a:lstStyle/>
        <a:p>
          <a:r>
            <a:rPr lang="en-US" sz="1800" dirty="0"/>
            <a:t>Focus on scale-up and profitability</a:t>
          </a:r>
          <a:endParaRPr lang="en-GB" sz="1800" dirty="0"/>
        </a:p>
      </dgm:t>
    </dgm:pt>
    <dgm:pt modelId="{27594055-A316-4EED-826A-94DB1807C7CC}" type="parTrans" cxnId="{C7718041-CA8D-4CDF-B6DA-637323802F38}">
      <dgm:prSet/>
      <dgm:spPr/>
      <dgm:t>
        <a:bodyPr/>
        <a:lstStyle/>
        <a:p>
          <a:endParaRPr lang="en-GB" sz="1400"/>
        </a:p>
      </dgm:t>
    </dgm:pt>
    <dgm:pt modelId="{3F27BAE0-FDCE-480A-8124-28C96DDE61D8}" type="sibTrans" cxnId="{C7718041-CA8D-4CDF-B6DA-637323802F38}">
      <dgm:prSet/>
      <dgm:spPr/>
      <dgm:t>
        <a:bodyPr/>
        <a:lstStyle/>
        <a:p>
          <a:endParaRPr lang="en-GB" sz="1400"/>
        </a:p>
      </dgm:t>
    </dgm:pt>
    <dgm:pt modelId="{1DBDE085-979B-4728-B105-DFF87E74F0E1}">
      <dgm:prSet custT="1"/>
      <dgm:spPr>
        <a:solidFill>
          <a:srgbClr val="FFC000"/>
        </a:solidFill>
      </dgm:spPr>
      <dgm:t>
        <a:bodyPr/>
        <a:lstStyle/>
        <a:p>
          <a:r>
            <a:rPr lang="en-GB" sz="2000" dirty="0"/>
            <a:t>What’s next ? </a:t>
          </a:r>
        </a:p>
      </dgm:t>
    </dgm:pt>
    <dgm:pt modelId="{C5199101-618F-458F-A901-3558C51F6034}" type="parTrans" cxnId="{13E3DBA3-2CC6-43C6-A1EA-A572A815134A}">
      <dgm:prSet/>
      <dgm:spPr/>
      <dgm:t>
        <a:bodyPr/>
        <a:lstStyle/>
        <a:p>
          <a:endParaRPr lang="en-GB"/>
        </a:p>
      </dgm:t>
    </dgm:pt>
    <dgm:pt modelId="{87C40A44-8CD3-4466-AF5C-BEC16193BD1C}" type="sibTrans" cxnId="{13E3DBA3-2CC6-43C6-A1EA-A572A815134A}">
      <dgm:prSet/>
      <dgm:spPr/>
      <dgm:t>
        <a:bodyPr/>
        <a:lstStyle/>
        <a:p>
          <a:endParaRPr lang="en-GB"/>
        </a:p>
      </dgm:t>
    </dgm:pt>
    <dgm:pt modelId="{ACB6B2AA-BDB8-46D0-8872-B1CD59A21038}" type="pres">
      <dgm:prSet presAssocID="{735EB8FF-758D-4635-9DEA-270319368FD8}" presName="Name0" presStyleCnt="0">
        <dgm:presLayoutVars>
          <dgm:dir/>
          <dgm:animLvl val="lvl"/>
          <dgm:resizeHandles val="exact"/>
        </dgm:presLayoutVars>
      </dgm:prSet>
      <dgm:spPr/>
    </dgm:pt>
    <dgm:pt modelId="{561E28DC-8FB1-4D39-98BE-93709829EE67}" type="pres">
      <dgm:prSet presAssocID="{79E7CC53-787E-4BA9-B279-B3EF46745FDB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31E5D86-92F8-41C9-BC35-3CAF38AB258D}" type="pres">
      <dgm:prSet presAssocID="{19C5F164-8AA2-4515-A901-45209BEA60EC}" presName="parTxOnlySpace" presStyleCnt="0"/>
      <dgm:spPr/>
    </dgm:pt>
    <dgm:pt modelId="{9A117EBD-9627-4D9C-9872-9B943B185D5B}" type="pres">
      <dgm:prSet presAssocID="{1ECB8A86-CF86-4244-B6DF-7C7A0A8925CB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690A20F-0648-422A-BB86-37B0B903D536}" type="pres">
      <dgm:prSet presAssocID="{6A53DD45-733A-429A-AC31-7717462F8441}" presName="parTxOnlySpace" presStyleCnt="0"/>
      <dgm:spPr/>
    </dgm:pt>
    <dgm:pt modelId="{E393EC0A-0E09-4743-B9BE-64A714977BF7}" type="pres">
      <dgm:prSet presAssocID="{7E31C734-BC3D-4C31-B51D-0B2922ED1224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85E8F10-BA1F-4C85-AA5B-4FE0E3301AA5}" type="pres">
      <dgm:prSet presAssocID="{3F27BAE0-FDCE-480A-8124-28C96DDE61D8}" presName="parTxOnlySpace" presStyleCnt="0"/>
      <dgm:spPr/>
    </dgm:pt>
    <dgm:pt modelId="{701239B1-2B1A-42DF-9D1F-6708B3D0E305}" type="pres">
      <dgm:prSet presAssocID="{1DBDE085-979B-4728-B105-DFF87E74F0E1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7718041-CA8D-4CDF-B6DA-637323802F38}" srcId="{735EB8FF-758D-4635-9DEA-270319368FD8}" destId="{7E31C734-BC3D-4C31-B51D-0B2922ED1224}" srcOrd="2" destOrd="0" parTransId="{27594055-A316-4EED-826A-94DB1807C7CC}" sibTransId="{3F27BAE0-FDCE-480A-8124-28C96DDE61D8}"/>
    <dgm:cxn modelId="{C8DA0A46-EDDC-42D8-AB6D-DB97150C6D5A}" type="presOf" srcId="{1ECB8A86-CF86-4244-B6DF-7C7A0A8925CB}" destId="{9A117EBD-9627-4D9C-9872-9B943B185D5B}" srcOrd="0" destOrd="0" presId="urn:microsoft.com/office/officeart/2005/8/layout/chevron1"/>
    <dgm:cxn modelId="{13E3DBA3-2CC6-43C6-A1EA-A572A815134A}" srcId="{735EB8FF-758D-4635-9DEA-270319368FD8}" destId="{1DBDE085-979B-4728-B105-DFF87E74F0E1}" srcOrd="3" destOrd="0" parTransId="{C5199101-618F-458F-A901-3558C51F6034}" sibTransId="{87C40A44-8CD3-4466-AF5C-BEC16193BD1C}"/>
    <dgm:cxn modelId="{3A94F1A6-798A-4631-A0FA-8A56FC294F76}" srcId="{735EB8FF-758D-4635-9DEA-270319368FD8}" destId="{1ECB8A86-CF86-4244-B6DF-7C7A0A8925CB}" srcOrd="1" destOrd="0" parTransId="{A6EEBF3B-AFE1-435A-81F6-6469CAFBF467}" sibTransId="{6A53DD45-733A-429A-AC31-7717462F8441}"/>
    <dgm:cxn modelId="{19E4BBC4-7116-4111-9727-F1737A9FE189}" type="presOf" srcId="{735EB8FF-758D-4635-9DEA-270319368FD8}" destId="{ACB6B2AA-BDB8-46D0-8872-B1CD59A21038}" srcOrd="0" destOrd="0" presId="urn:microsoft.com/office/officeart/2005/8/layout/chevron1"/>
    <dgm:cxn modelId="{70679FCF-B8B5-46DC-848F-DC87961EE6F9}" type="presOf" srcId="{79E7CC53-787E-4BA9-B279-B3EF46745FDB}" destId="{561E28DC-8FB1-4D39-98BE-93709829EE67}" srcOrd="0" destOrd="0" presId="urn:microsoft.com/office/officeart/2005/8/layout/chevron1"/>
    <dgm:cxn modelId="{26D967D8-4A11-4BB4-8A40-33DC4D06CCF6}" srcId="{735EB8FF-758D-4635-9DEA-270319368FD8}" destId="{79E7CC53-787E-4BA9-B279-B3EF46745FDB}" srcOrd="0" destOrd="0" parTransId="{97D65452-AC62-4C8E-910F-21725723C6B2}" sibTransId="{19C5F164-8AA2-4515-A901-45209BEA60EC}"/>
    <dgm:cxn modelId="{F5A40FEF-3AA6-4204-8DBF-7C12A8CA4685}" type="presOf" srcId="{7E31C734-BC3D-4C31-B51D-0B2922ED1224}" destId="{E393EC0A-0E09-4743-B9BE-64A714977BF7}" srcOrd="0" destOrd="0" presId="urn:microsoft.com/office/officeart/2005/8/layout/chevron1"/>
    <dgm:cxn modelId="{655AFDF3-B8A5-4BAD-B28B-C835CB55BC9D}" type="presOf" srcId="{1DBDE085-979B-4728-B105-DFF87E74F0E1}" destId="{701239B1-2B1A-42DF-9D1F-6708B3D0E305}" srcOrd="0" destOrd="0" presId="urn:microsoft.com/office/officeart/2005/8/layout/chevron1"/>
    <dgm:cxn modelId="{9A6AC3B7-1E31-4D4B-ACBF-C81BCA7E77D1}" type="presParOf" srcId="{ACB6B2AA-BDB8-46D0-8872-B1CD59A21038}" destId="{561E28DC-8FB1-4D39-98BE-93709829EE67}" srcOrd="0" destOrd="0" presId="urn:microsoft.com/office/officeart/2005/8/layout/chevron1"/>
    <dgm:cxn modelId="{87A29ED1-994E-461C-B634-C784B47FF70C}" type="presParOf" srcId="{ACB6B2AA-BDB8-46D0-8872-B1CD59A21038}" destId="{431E5D86-92F8-41C9-BC35-3CAF38AB258D}" srcOrd="1" destOrd="0" presId="urn:microsoft.com/office/officeart/2005/8/layout/chevron1"/>
    <dgm:cxn modelId="{4DAED847-49D3-410A-A598-E289524CAAA1}" type="presParOf" srcId="{ACB6B2AA-BDB8-46D0-8872-B1CD59A21038}" destId="{9A117EBD-9627-4D9C-9872-9B943B185D5B}" srcOrd="2" destOrd="0" presId="urn:microsoft.com/office/officeart/2005/8/layout/chevron1"/>
    <dgm:cxn modelId="{B1469228-539C-4395-8DC8-B03F4CBC0C49}" type="presParOf" srcId="{ACB6B2AA-BDB8-46D0-8872-B1CD59A21038}" destId="{C690A20F-0648-422A-BB86-37B0B903D536}" srcOrd="3" destOrd="0" presId="urn:microsoft.com/office/officeart/2005/8/layout/chevron1"/>
    <dgm:cxn modelId="{72459027-3E54-47AA-9D13-6215FAD59949}" type="presParOf" srcId="{ACB6B2AA-BDB8-46D0-8872-B1CD59A21038}" destId="{E393EC0A-0E09-4743-B9BE-64A714977BF7}" srcOrd="4" destOrd="0" presId="urn:microsoft.com/office/officeart/2005/8/layout/chevron1"/>
    <dgm:cxn modelId="{288E4610-378D-41D7-BC8F-7803218D4679}" type="presParOf" srcId="{ACB6B2AA-BDB8-46D0-8872-B1CD59A21038}" destId="{C85E8F10-BA1F-4C85-AA5B-4FE0E3301AA5}" srcOrd="5" destOrd="0" presId="urn:microsoft.com/office/officeart/2005/8/layout/chevron1"/>
    <dgm:cxn modelId="{5A8A829B-DACF-4918-B890-7F627104894C}" type="presParOf" srcId="{ACB6B2AA-BDB8-46D0-8872-B1CD59A21038}" destId="{701239B1-2B1A-42DF-9D1F-6708B3D0E305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6DA73-03E3-4B74-BF61-4EBC432C9D02}">
      <dsp:nvSpPr>
        <dsp:cNvPr id="0" name=""/>
        <dsp:cNvSpPr/>
      </dsp:nvSpPr>
      <dsp:spPr>
        <a:xfrm>
          <a:off x="-4715383" y="-722810"/>
          <a:ext cx="5616611" cy="5616611"/>
        </a:xfrm>
        <a:prstGeom prst="blockArc">
          <a:avLst>
            <a:gd name="adj1" fmla="val 18900000"/>
            <a:gd name="adj2" fmla="val 2700000"/>
            <a:gd name="adj3" fmla="val 385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A6AD43-681A-433D-83B5-52CA634347B8}">
      <dsp:nvSpPr>
        <dsp:cNvPr id="0" name=""/>
        <dsp:cNvSpPr/>
      </dsp:nvSpPr>
      <dsp:spPr>
        <a:xfrm>
          <a:off x="472005" y="320665"/>
          <a:ext cx="8947363" cy="6416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32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Supporting the excellence of European </a:t>
          </a:r>
          <a:r>
            <a:rPr lang="en-US" sz="1800" b="1" u="sng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RESEARCH</a:t>
          </a:r>
          <a:r>
            <a:rPr lang="en-US" sz="1800" b="1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on hydrogen and fuel cells</a:t>
          </a:r>
          <a:endParaRPr lang="fr-BE" sz="1800" kern="1200"/>
        </a:p>
      </dsp:txBody>
      <dsp:txXfrm>
        <a:off x="472005" y="320665"/>
        <a:ext cx="8947363" cy="641665"/>
      </dsp:txXfrm>
    </dsp:sp>
    <dsp:sp modelId="{7BD0056C-8EE9-47A0-9961-FF15BA685E43}">
      <dsp:nvSpPr>
        <dsp:cNvPr id="0" name=""/>
        <dsp:cNvSpPr/>
      </dsp:nvSpPr>
      <dsp:spPr>
        <a:xfrm>
          <a:off x="70964" y="240457"/>
          <a:ext cx="802081" cy="8020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FF7357-5D74-4C18-B833-48E7DAC0D82B}">
      <dsp:nvSpPr>
        <dsp:cNvPr id="0" name=""/>
        <dsp:cNvSpPr/>
      </dsp:nvSpPr>
      <dsp:spPr>
        <a:xfrm>
          <a:off x="839886" y="1283330"/>
          <a:ext cx="8579481" cy="6416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32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Promoting the development of </a:t>
          </a:r>
          <a:r>
            <a:rPr lang="en-US" sz="1800" b="1" u="sng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RESEARCH &amp; TECHNOLOGY INFRASTRUCTURES </a:t>
          </a:r>
          <a:r>
            <a:rPr lang="en-US" sz="1800" b="1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to scale up and speed up innovation</a:t>
          </a:r>
          <a:endParaRPr lang="fr-BE" sz="1800" kern="1200"/>
        </a:p>
      </dsp:txBody>
      <dsp:txXfrm>
        <a:off x="839886" y="1283330"/>
        <a:ext cx="8579481" cy="641665"/>
      </dsp:txXfrm>
    </dsp:sp>
    <dsp:sp modelId="{01E469A0-CA2F-40D5-8394-B3814A00F90D}">
      <dsp:nvSpPr>
        <dsp:cNvPr id="0" name=""/>
        <dsp:cNvSpPr/>
      </dsp:nvSpPr>
      <dsp:spPr>
        <a:xfrm>
          <a:off x="438845" y="1203122"/>
          <a:ext cx="802081" cy="8020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B3C234-ECA2-4069-A9D8-901C0FE05276}">
      <dsp:nvSpPr>
        <dsp:cNvPr id="0" name=""/>
        <dsp:cNvSpPr/>
      </dsp:nvSpPr>
      <dsp:spPr>
        <a:xfrm>
          <a:off x="839886" y="2245995"/>
          <a:ext cx="8579481" cy="6416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32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Ensuring </a:t>
          </a:r>
          <a:r>
            <a:rPr lang="en-US" sz="1800" b="1" u="sng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SUSTAINABLE DEVELOPMENT</a:t>
          </a:r>
          <a:r>
            <a:rPr lang="en-US" sz="1800" b="1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standards for a clean hydrogen ecosystem</a:t>
          </a:r>
          <a:endParaRPr lang="fr-BE" sz="1800" kern="1200"/>
        </a:p>
      </dsp:txBody>
      <dsp:txXfrm>
        <a:off x="839886" y="2245995"/>
        <a:ext cx="8579481" cy="641665"/>
      </dsp:txXfrm>
    </dsp:sp>
    <dsp:sp modelId="{13D14BF3-BB2B-459E-86F9-D0F65833F5DF}">
      <dsp:nvSpPr>
        <dsp:cNvPr id="0" name=""/>
        <dsp:cNvSpPr/>
      </dsp:nvSpPr>
      <dsp:spPr>
        <a:xfrm>
          <a:off x="438845" y="2165787"/>
          <a:ext cx="802081" cy="8020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134251-1F88-4D22-B2C9-9E42FD1938BC}">
      <dsp:nvSpPr>
        <dsp:cNvPr id="0" name=""/>
        <dsp:cNvSpPr/>
      </dsp:nvSpPr>
      <dsp:spPr>
        <a:xfrm>
          <a:off x="472005" y="3208659"/>
          <a:ext cx="8947363" cy="6416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32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Fostering </a:t>
          </a:r>
          <a:r>
            <a:rPr lang="en-US" sz="1800" b="1" u="sng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EDUCATION</a:t>
          </a:r>
          <a:r>
            <a:rPr lang="en-US" sz="1800" b="1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and trainings to provide the European hydrogen economy with a skilled workforce </a:t>
          </a:r>
        </a:p>
      </dsp:txBody>
      <dsp:txXfrm>
        <a:off x="472005" y="3208659"/>
        <a:ext cx="8947363" cy="641665"/>
      </dsp:txXfrm>
    </dsp:sp>
    <dsp:sp modelId="{8F07FC25-AA3A-4706-A836-148CFEB48D58}">
      <dsp:nvSpPr>
        <dsp:cNvPr id="0" name=""/>
        <dsp:cNvSpPr/>
      </dsp:nvSpPr>
      <dsp:spPr>
        <a:xfrm>
          <a:off x="70964" y="3128451"/>
          <a:ext cx="802081" cy="8020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1E28DC-8FB1-4D39-98BE-93709829EE67}">
      <dsp:nvSpPr>
        <dsp:cNvPr id="0" name=""/>
        <dsp:cNvSpPr/>
      </dsp:nvSpPr>
      <dsp:spPr>
        <a:xfrm>
          <a:off x="3784" y="296890"/>
          <a:ext cx="2203160" cy="8812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Early-stage  technologies</a:t>
          </a:r>
          <a:endParaRPr lang="en-GB" sz="1800" kern="1200" dirty="0"/>
        </a:p>
      </dsp:txBody>
      <dsp:txXfrm>
        <a:off x="444416" y="296890"/>
        <a:ext cx="1321896" cy="881264"/>
      </dsp:txXfrm>
    </dsp:sp>
    <dsp:sp modelId="{9A117EBD-9627-4D9C-9872-9B943B185D5B}">
      <dsp:nvSpPr>
        <dsp:cNvPr id="0" name=""/>
        <dsp:cNvSpPr/>
      </dsp:nvSpPr>
      <dsp:spPr>
        <a:xfrm>
          <a:off x="1986629" y="296890"/>
          <a:ext cx="2203160" cy="8812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First markets for hydrogen technologies</a:t>
          </a:r>
          <a:endParaRPr lang="en-GB" sz="1800" kern="1200" dirty="0"/>
        </a:p>
      </dsp:txBody>
      <dsp:txXfrm>
        <a:off x="2427261" y="296890"/>
        <a:ext cx="1321896" cy="881264"/>
      </dsp:txXfrm>
    </dsp:sp>
    <dsp:sp modelId="{E393EC0A-0E09-4743-B9BE-64A714977BF7}">
      <dsp:nvSpPr>
        <dsp:cNvPr id="0" name=""/>
        <dsp:cNvSpPr/>
      </dsp:nvSpPr>
      <dsp:spPr>
        <a:xfrm>
          <a:off x="3969474" y="296890"/>
          <a:ext cx="2203160" cy="8812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Focus on scale-up and profitability</a:t>
          </a:r>
          <a:endParaRPr lang="en-GB" sz="1800" kern="1200" dirty="0"/>
        </a:p>
      </dsp:txBody>
      <dsp:txXfrm>
        <a:off x="4410106" y="296890"/>
        <a:ext cx="1321896" cy="881264"/>
      </dsp:txXfrm>
    </dsp:sp>
    <dsp:sp modelId="{701239B1-2B1A-42DF-9D1F-6708B3D0E305}">
      <dsp:nvSpPr>
        <dsp:cNvPr id="0" name=""/>
        <dsp:cNvSpPr/>
      </dsp:nvSpPr>
      <dsp:spPr>
        <a:xfrm>
          <a:off x="5952319" y="296890"/>
          <a:ext cx="2203160" cy="881264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What’s next ? </a:t>
          </a:r>
        </a:p>
      </dsp:txBody>
      <dsp:txXfrm>
        <a:off x="6392951" y="296890"/>
        <a:ext cx="1321896" cy="881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DB76F6-DF72-A524-356D-1C600FA876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65C272-6EFE-C93C-5CCF-23DB7AF224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ABD083E-E866-4D79-9964-ECEB08DADE67}" type="datetimeFigureOut">
              <a:rPr lang="fr-BE"/>
              <a:pPr>
                <a:defRPr/>
              </a:pPr>
              <a:t>13-11-24</a:t>
            </a:fld>
            <a:endParaRPr lang="fr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F0E356-183D-6C9A-9818-BB843F8A08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fr-BE"/>
              <a:t>Membership brochure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80512-DB4B-68F6-4C02-8166937516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2DF8888-92D8-42F9-B47B-48B67470AA09}" type="slidenum">
              <a:rPr lang="fr-BE"/>
              <a:pPr>
                <a:defRPr/>
              </a:pPr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67A36B-88C9-29F5-268B-5D21471769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7B6280-F80C-FAFF-122B-9112D675087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C7ABECD-E910-4B43-BDD5-5898EC09B9FA}" type="datetimeFigureOut">
              <a:rPr lang="fr-BE"/>
              <a:pPr>
                <a:defRPr/>
              </a:pPr>
              <a:t>13-11-24</a:t>
            </a:fld>
            <a:endParaRPr lang="fr-B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A699E5A-0349-7403-BBF1-81BCEEF8CF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BE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B2D023A-BCC1-1E97-7777-58089795C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r-BE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98627-9F67-7A20-F33C-EE1BAF3BC04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fr-BE"/>
              <a:t>Membership brochure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BF40F-BE36-3F73-B1CF-CEAF68136D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BDDF113-1EAA-4216-A133-BE89E3A2AB8E}" type="slidenum">
              <a:rPr lang="fr-BE"/>
              <a:pPr>
                <a:defRPr/>
              </a:pPr>
              <a:t>‹N›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80835-DB1A-4B1D-B262-3E4890006EE1}" type="slidenum"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839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Split slide into two </a:t>
            </a:r>
          </a:p>
          <a:p>
            <a:r>
              <a:rPr lang="en-US">
                <a:ea typeface="Calibri"/>
                <a:cs typeface="Calibri"/>
              </a:rPr>
              <a:t>Add a third slide on general figures (how much money invested by industry for each euro invested by the EU,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80835-DB1A-4B1D-B262-3E4890006EE1}" type="slidenum"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21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cs typeface="Calibri"/>
              </a:rPr>
              <a:t>Other priorities include: </a:t>
            </a:r>
            <a:r>
              <a:rPr lang="en-US" dirty="0"/>
              <a:t> </a:t>
            </a:r>
            <a:r>
              <a:rPr lang="en-GB" dirty="0"/>
              <a:t>Supply chain resilience; Reduction and/or substitution of CRM and PFAS, advanced materials; Use in hard to abate sectors, Clean power and heat generation at large-scale (100MW-scale)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ea typeface="Calibri"/>
                <a:cs typeface="Calibri"/>
              </a:rPr>
              <a:t>Main message: We need to start thinking about what should be the R&amp;D priorities for the future. Combination of bottom up approach + guidance on priorities in line with the global context + EU policy priorities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80835-DB1A-4B1D-B262-3E4890006EE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8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CBBD7D-D0BD-B29D-9012-5144AF162919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827154-19CA-8EE8-737D-BD146B3090DC}"/>
              </a:ext>
            </a:extLst>
          </p:cNvPr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A85F40-20E3-356B-1E1D-382E133EF08B}"/>
              </a:ext>
            </a:extLst>
          </p:cNvPr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D73DBE-D0BB-B1F9-F104-08F54CAEC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6EE6F-F37E-4A51-A1FD-8781E9BE76BA}" type="datetime1">
              <a:rPr lang="fr-BE"/>
              <a:pPr>
                <a:defRPr/>
              </a:pPr>
              <a:t>13-11-24</a:t>
            </a:fld>
            <a:endParaRPr lang="fr-B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3313559-EE8E-A3CB-1033-CA49C29EB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/>
              <a:t>March 2024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BD1DB68-18C1-DCB5-8259-F5A9DB842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83D0F-F203-4C79-A4C2-50FFD8B39949}" type="slidenum">
              <a:rPr lang="fr-BE"/>
              <a:pPr>
                <a:defRPr/>
              </a:pPr>
              <a:t>‹N›</a:t>
            </a:fld>
            <a:endParaRPr lang="fr-BE"/>
          </a:p>
        </p:txBody>
      </p:sp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9032D75-CF5B-BCB6-A9EE-3EDE64275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640" y="54832"/>
            <a:ext cx="1808570" cy="44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0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F8A42-C0DF-ACD4-C882-7A77AF7C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BA649-90CC-41AD-BC2A-ED8F077CE915}" type="datetime1">
              <a:rPr lang="fr-BE"/>
              <a:pPr>
                <a:defRPr/>
              </a:pPr>
              <a:t>13-11-24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EE193-CC0F-E254-7E78-EE3FA8AF5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/>
              <a:t>March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F8A8D-C1E7-3674-02E7-5FE44871E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B2F6F-8A23-4F05-823A-7ADE6C4E7138}" type="slidenum">
              <a:rPr lang="fr-BE"/>
              <a:pPr>
                <a:defRPr/>
              </a:pPr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6334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E63B6-5B33-7166-84E1-83146F868D25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7C1526-0B09-4170-D575-8D075D4962D5}"/>
              </a:ext>
            </a:extLst>
          </p:cNvPr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608408E-0306-453B-E95F-D1153FD12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31235-CA2F-47A4-951B-0B9217E244A1}" type="datetime1">
              <a:rPr lang="fr-BE"/>
              <a:pPr>
                <a:defRPr/>
              </a:pPr>
              <a:t>13-11-24</a:t>
            </a:fld>
            <a:endParaRPr lang="fr-B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F736E81-0568-3D82-97E7-47C81904A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/>
              <a:t>March 2024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8829F59-7477-15C9-02FB-2DAC13ADB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DE988-6E94-4B7A-B13E-7E5682D63FB8}" type="slidenum">
              <a:rPr lang="fr-BE"/>
              <a:pPr>
                <a:defRPr/>
              </a:pPr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31887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Forma, Polígono&#10;&#10;Descripción generada automáticamente">
            <a:extLst>
              <a:ext uri="{FF2B5EF4-FFF2-40B4-BE49-F238E27FC236}">
                <a16:creationId xmlns:a16="http://schemas.microsoft.com/office/drawing/2014/main" id="{3FB13C26-8B1D-1B46-A17C-BEF091CA31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434" y="3543087"/>
            <a:ext cx="3888566" cy="3314913"/>
          </a:xfrm>
          <a:prstGeom prst="rect">
            <a:avLst/>
          </a:prstGeom>
        </p:spPr>
      </p:pic>
      <p:pic>
        <p:nvPicPr>
          <p:cNvPr id="4" name="Imagen 3" descr="Texto&#10;&#10;Descripción generada automáticamente con confianza baja">
            <a:extLst>
              <a:ext uri="{FF2B5EF4-FFF2-40B4-BE49-F238E27FC236}">
                <a16:creationId xmlns:a16="http://schemas.microsoft.com/office/drawing/2014/main" id="{2403255F-E308-F54E-9478-EA0057FBC3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E01542F4-907E-E546-B7F9-4560C305BA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9318" y="1087746"/>
            <a:ext cx="5372100" cy="484187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s-ES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BCCC1FE9-53F7-DA45-83B4-E54D956FD6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058" y="1087746"/>
            <a:ext cx="542290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5D227395-5D86-48A6-4A15-AD3A5C4891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8" y="516411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2400" b="0" i="0" kern="1200" dirty="0" smtClean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subtitle</a:t>
            </a:r>
            <a:endParaRPr lang="en-GB"/>
          </a:p>
        </p:txBody>
      </p:sp>
      <p:sp>
        <p:nvSpPr>
          <p:cNvPr id="5" name="Marcador de texto 21">
            <a:extLst>
              <a:ext uri="{FF2B5EF4-FFF2-40B4-BE49-F238E27FC236}">
                <a16:creationId xmlns:a16="http://schemas.microsoft.com/office/drawing/2014/main" id="{A4461AFA-6336-BB7C-A1AE-96B71F7DD0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800" b="1" i="0" kern="1200" dirty="0" smtClean="0">
                <a:solidFill>
                  <a:srgbClr val="0D988A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8074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Forma, Polígono&#10;&#10;Descripción generada automáticamente">
            <a:extLst>
              <a:ext uri="{FF2B5EF4-FFF2-40B4-BE49-F238E27FC236}">
                <a16:creationId xmlns:a16="http://schemas.microsoft.com/office/drawing/2014/main" id="{3FB13C26-8B1D-1B46-A17C-BEF091CA3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434" y="3543087"/>
            <a:ext cx="3888566" cy="3314913"/>
          </a:xfrm>
          <a:prstGeom prst="rect">
            <a:avLst/>
          </a:prstGeom>
        </p:spPr>
      </p:pic>
      <p:pic>
        <p:nvPicPr>
          <p:cNvPr id="4" name="Imagen 3" descr="Texto&#10;&#10;Descripción generada automáticamente con confianza baja">
            <a:extLst>
              <a:ext uri="{FF2B5EF4-FFF2-40B4-BE49-F238E27FC236}">
                <a16:creationId xmlns:a16="http://schemas.microsoft.com/office/drawing/2014/main" id="{2403255F-E308-F54E-9478-EA0057FBC3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BCCC1FE9-53F7-DA45-83B4-E54D956FD6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058" y="1087746"/>
            <a:ext cx="11312724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AA589E-A85B-CF4B-AAB0-BCBF589C41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8" y="516411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2400" b="0" i="0" kern="1200" dirty="0" smtClean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subtitle</a:t>
            </a:r>
            <a:endParaRPr lang="en-GB"/>
          </a:p>
        </p:txBody>
      </p:sp>
      <p:sp>
        <p:nvSpPr>
          <p:cNvPr id="10" name="Marcador de texto 21">
            <a:extLst>
              <a:ext uri="{FF2B5EF4-FFF2-40B4-BE49-F238E27FC236}">
                <a16:creationId xmlns:a16="http://schemas.microsoft.com/office/drawing/2014/main" id="{7597E0A1-B811-D144-A806-62D2760A9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800" b="1" i="0" kern="1200" dirty="0" smtClean="0">
                <a:solidFill>
                  <a:srgbClr val="0D988A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0804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80941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91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963" y="33337"/>
            <a:ext cx="10058400" cy="14493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959768"/>
            <a:ext cx="10058400" cy="40227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C9C7F-4C3F-F201-9CD9-044720BD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3B09B-BE40-4257-851D-F63580995A65}" type="datetime1">
              <a:rPr lang="fr-BE"/>
              <a:pPr>
                <a:defRPr/>
              </a:pPr>
              <a:t>13-11-24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205AB-77EF-944C-E660-F0A4F46B9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/>
              <a:t>March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FF53E-C4B1-E0A4-12A1-189260E3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513C7-D03D-4AEE-9BFC-FE948F498683}" type="slidenum">
              <a:rPr lang="fr-BE"/>
              <a:pPr>
                <a:defRPr/>
              </a:pPr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70957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71D7D7-A09F-5183-4812-2883E7F4568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D36E9F-C11D-58A1-8D9F-A459E806A359}"/>
              </a:ext>
            </a:extLst>
          </p:cNvPr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615EDF3-4A1A-08AE-6152-6EE423A48B35}"/>
              </a:ext>
            </a:extLst>
          </p:cNvPr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0A7D471-6C10-C0BF-D91B-6442E3D0A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5553E-89FE-4AC2-8E6E-DAFB7A909575}" type="datetime1">
              <a:rPr lang="fr-BE"/>
              <a:pPr>
                <a:defRPr/>
              </a:pPr>
              <a:t>13-11-24</a:t>
            </a:fld>
            <a:endParaRPr lang="fr-B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C939E43-277B-3BA9-7A04-B8AB009E4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/>
              <a:t>March 2024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652C3D-EAD5-5A16-3F06-D9ADD4D8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5BBF8-F683-4E42-B044-98003770CD5C}" type="slidenum">
              <a:rPr lang="fr-BE"/>
              <a:pPr>
                <a:defRPr/>
              </a:pPr>
              <a:t>‹N›</a:t>
            </a:fld>
            <a:endParaRPr lang="fr-BE"/>
          </a:p>
        </p:txBody>
      </p:sp>
      <p:pic>
        <p:nvPicPr>
          <p:cNvPr id="11" name="Picture 10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D9994BF2-F8BC-4F45-408A-A933324791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171" y="133030"/>
            <a:ext cx="1805018" cy="44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05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B1315B2-8F0F-5EDE-926A-5486C3AE4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4E9B7-2660-4F56-B5B2-7890B63FC8B0}" type="datetime1">
              <a:rPr lang="fr-BE"/>
              <a:pPr>
                <a:defRPr/>
              </a:pPr>
              <a:t>13-11-24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284AC-047C-EC38-D16F-C11841018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/>
              <a:t>March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A45C9-1034-A97E-421C-2CBBC85A9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E342F-941F-4C14-B81D-A0C138A18A00}" type="slidenum">
              <a:rPr lang="fr-BE"/>
              <a:pPr>
                <a:defRPr/>
              </a:pPr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78164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A0359DC-942A-8BB0-F999-6E4D81387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2C2D1-4ABF-4C86-838B-0993260E9E2F}" type="datetime1">
              <a:rPr lang="fr-BE"/>
              <a:pPr>
                <a:defRPr/>
              </a:pPr>
              <a:t>13-11-24</a:t>
            </a:fld>
            <a:endParaRPr lang="fr-B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A4D88B7-527D-C2E9-7C8B-2A3548202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/>
              <a:t>March 2024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A41F3F-1EE0-87BC-AF1B-8F5DF7B29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8AA6E-045B-4246-8829-8CBCFC60241C}" type="slidenum">
              <a:rPr lang="fr-BE"/>
              <a:pPr>
                <a:defRPr/>
              </a:pPr>
              <a:t>‹N›</a:t>
            </a:fld>
            <a:endParaRPr lang="fr-BE"/>
          </a:p>
        </p:txBody>
      </p:sp>
      <p:pic>
        <p:nvPicPr>
          <p:cNvPr id="14" name="Picture 11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7EABA096-8C6C-D687-50F6-354AE93F08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775" y="120650"/>
            <a:ext cx="19494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5C233D8-09A0-5A74-5384-30A500EB07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0650"/>
            <a:ext cx="9418638" cy="771525"/>
          </a:xfrm>
        </p:spPr>
        <p:txBody>
          <a:bodyPr/>
          <a:lstStyle>
            <a:lvl1pPr>
              <a:defRPr sz="32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23477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E251F80-43EB-70E1-D6AC-4F0D20D43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464A2-9700-49AC-B89A-2F0A7D929F71}" type="datetime1">
              <a:rPr lang="fr-BE"/>
              <a:pPr>
                <a:defRPr/>
              </a:pPr>
              <a:t>13-11-24</a:t>
            </a:fld>
            <a:endParaRPr lang="fr-B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A455FCA-2881-D63D-FB6C-C3376AF8E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/>
              <a:t>March 2024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352A9E6-F52C-A68D-5FF7-705FE5B9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16CF3-4AF4-4C48-B090-0903972D4B96}" type="slidenum">
              <a:rPr lang="fr-BE"/>
              <a:pPr>
                <a:defRPr/>
              </a:pPr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54271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F59258-220E-4292-F762-E6D5A4F74735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691476-3EC8-3B31-BE8D-0FB7BD9D81E3}"/>
              </a:ext>
            </a:extLst>
          </p:cNvPr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11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7DCFA234-AB82-09AB-D11F-BAE6A539F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775" y="120650"/>
            <a:ext cx="19494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0650"/>
            <a:ext cx="9418638" cy="771525"/>
          </a:xfrm>
        </p:spPr>
        <p:txBody>
          <a:bodyPr/>
          <a:lstStyle>
            <a:lvl1pPr>
              <a:defRPr sz="32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2F99490B-8AAA-55A4-AD5B-B87E263DFA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r-BE"/>
              <a:t>March 2024</a:t>
            </a:r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DDD99B43-9530-4F88-D5B3-8C1E9E6BD5C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D28A6-668F-4158-BDC0-14D455B35AA2}" type="slidenum">
              <a:rPr lang="fr-BE"/>
              <a:pPr>
                <a:defRPr/>
              </a:pPr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4075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5A660C-1B64-8FD5-8911-AC3CE29446A2}"/>
              </a:ext>
            </a:extLst>
          </p:cNvPr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27A753-C44C-83B4-0C54-3DC448179948}"/>
              </a:ext>
            </a:extLst>
          </p:cNvPr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FA52D6E-DF77-9168-8E4E-4822F04F9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BE"/>
              <a:t>March 2024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DB47F787-5726-CE0D-8D41-1164C878F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C73B22B-E70C-43C4-977A-59DF35606752}" type="slidenum">
              <a:rPr lang="fr-BE"/>
              <a:pPr>
                <a:defRPr/>
              </a:pPr>
              <a:t>‹N›</a:t>
            </a:fld>
            <a:endParaRPr lang="fr-BE"/>
          </a:p>
        </p:txBody>
      </p:sp>
      <p:pic>
        <p:nvPicPr>
          <p:cNvPr id="10" name="Picture 11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D414F3E5-67A7-0812-A28E-0B86A8154E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775" y="120650"/>
            <a:ext cx="19494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89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31C3A4B-89AE-C845-DAF6-75F8A58850E6}"/>
              </a:ext>
            </a:extLst>
          </p:cNvPr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81D41E-E439-F402-38DF-D8A90FDD4AD8}"/>
              </a:ext>
            </a:extLst>
          </p:cNvPr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A4786391-F4F6-2DA2-4785-4606550A7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0B8B7-C19D-4831-982E-16B803E4CF06}" type="datetime1">
              <a:rPr lang="fr-BE"/>
              <a:pPr>
                <a:defRPr/>
              </a:pPr>
              <a:t>13-11-24</a:t>
            </a:fld>
            <a:endParaRPr lang="fr-BE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E527ECE-CF30-2448-E9B6-11B976BD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/>
              <a:t>March 2024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D8F4C0E7-79BF-A4AD-4EFD-94C560B59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5F279-F725-4357-A27E-B8C4336A9C60}" type="slidenum">
              <a:rPr lang="fr-BE"/>
              <a:pPr>
                <a:defRPr/>
              </a:pPr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19148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0DE17C-7EE1-3327-61BD-B21349F03207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9D6912-E3CC-F82F-1FB5-F41B79F7194A}"/>
              </a:ext>
            </a:extLst>
          </p:cNvPr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A830C-FC67-9E2E-C0EE-E4E29658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6E2B1F94-11FA-A378-8558-2553A532D6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text styles</a:t>
            </a:r>
          </a:p>
          <a:p>
            <a:pPr lvl="1"/>
            <a:r>
              <a:rPr lang="en-US" altLang="fr-FR"/>
              <a:t>Second level</a:t>
            </a:r>
          </a:p>
          <a:p>
            <a:pPr lvl="2"/>
            <a:r>
              <a:rPr lang="en-US" altLang="fr-FR"/>
              <a:t>Third level</a:t>
            </a:r>
          </a:p>
          <a:p>
            <a:pPr lvl="3"/>
            <a:r>
              <a:rPr lang="en-US" altLang="fr-FR"/>
              <a:t>Fourth level</a:t>
            </a:r>
          </a:p>
          <a:p>
            <a:pPr lvl="4"/>
            <a:r>
              <a:rPr lang="en-US" altLang="fr-F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02198-CEC9-355C-40D6-9450A1D82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50E89B90-5608-49FE-9A69-C3D57EFC89A9}" type="datetime1">
              <a:rPr lang="fr-BE"/>
              <a:pPr>
                <a:defRPr/>
              </a:pPr>
              <a:t>13-11-24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E2247-7E65-F5CA-647F-9BA375494D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BE"/>
              <a:t>March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D6D80-5522-E894-8A78-7E769DFC0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E22F43BF-9E8B-41B4-B2A3-CA1AC5B21284}" type="slidenum">
              <a:rPr lang="fr-BE"/>
              <a:pPr>
                <a:defRPr/>
              </a:pPr>
              <a:t>‹N›</a:t>
            </a:fld>
            <a:endParaRPr lang="fr-BE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741070-4BF8-2CC8-C6BA-C914773A4496}"/>
              </a:ext>
            </a:extLst>
          </p:cNvPr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35" r:id="rId2"/>
    <p:sldLayoutId id="2147483741" r:id="rId3"/>
    <p:sldLayoutId id="2147483736" r:id="rId4"/>
    <p:sldLayoutId id="2147483737" r:id="rId5"/>
    <p:sldLayoutId id="2147483738" r:id="rId6"/>
    <p:sldLayoutId id="2147483742" r:id="rId7"/>
    <p:sldLayoutId id="2147483743" r:id="rId8"/>
    <p:sldLayoutId id="2147483744" r:id="rId9"/>
    <p:sldLayoutId id="2147483739" r:id="rId10"/>
    <p:sldLayoutId id="2147483745" r:id="rId11"/>
    <p:sldLayoutId id="2147483747" r:id="rId12"/>
    <p:sldLayoutId id="2147483748" r:id="rId13"/>
    <p:sldLayoutId id="2147483750" r:id="rId14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1" fontAlgn="base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1" fontAlgn="base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1" fontAlgn="base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1" fontAlgn="base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1" fontAlgn="base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5.svg"/><Relationship Id="rId18" Type="http://schemas.openxmlformats.org/officeDocument/2006/relationships/image" Target="../media/image190.png"/><Relationship Id="rId3" Type="http://schemas.openxmlformats.org/officeDocument/2006/relationships/image" Target="../media/image178.png"/><Relationship Id="rId21" Type="http://schemas.openxmlformats.org/officeDocument/2006/relationships/image" Target="../media/image193.svg"/><Relationship Id="rId7" Type="http://schemas.openxmlformats.org/officeDocument/2006/relationships/image" Target="../media/image181.png"/><Relationship Id="rId12" Type="http://schemas.openxmlformats.org/officeDocument/2006/relationships/image" Target="../media/image184.png"/><Relationship Id="rId17" Type="http://schemas.openxmlformats.org/officeDocument/2006/relationships/image" Target="../media/image189.svg"/><Relationship Id="rId2" Type="http://schemas.openxmlformats.org/officeDocument/2006/relationships/image" Target="../media/image177.png"/><Relationship Id="rId16" Type="http://schemas.openxmlformats.org/officeDocument/2006/relationships/image" Target="../media/image188.png"/><Relationship Id="rId20" Type="http://schemas.openxmlformats.org/officeDocument/2006/relationships/image" Target="../media/image19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0.svg"/><Relationship Id="rId11" Type="http://schemas.microsoft.com/office/2007/relationships/hdphoto" Target="../media/hdphoto4.wdp"/><Relationship Id="rId5" Type="http://schemas.openxmlformats.org/officeDocument/2006/relationships/image" Target="../media/image179.png"/><Relationship Id="rId15" Type="http://schemas.openxmlformats.org/officeDocument/2006/relationships/image" Target="../media/image187.svg"/><Relationship Id="rId10" Type="http://schemas.openxmlformats.org/officeDocument/2006/relationships/image" Target="../media/image183.png"/><Relationship Id="rId19" Type="http://schemas.openxmlformats.org/officeDocument/2006/relationships/image" Target="../media/image191.svg"/><Relationship Id="rId4" Type="http://schemas.microsoft.com/office/2007/relationships/hdphoto" Target="../media/hdphoto2.wdp"/><Relationship Id="rId9" Type="http://schemas.openxmlformats.org/officeDocument/2006/relationships/image" Target="../media/image182.png"/><Relationship Id="rId14" Type="http://schemas.openxmlformats.org/officeDocument/2006/relationships/image" Target="../media/image18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97.svg"/><Relationship Id="rId4" Type="http://schemas.openxmlformats.org/officeDocument/2006/relationships/image" Target="../media/image19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2.png"/><Relationship Id="rId21" Type="http://schemas.openxmlformats.org/officeDocument/2006/relationships/image" Target="../media/image27.png"/><Relationship Id="rId42" Type="http://schemas.openxmlformats.org/officeDocument/2006/relationships/image" Target="../media/image48.png"/><Relationship Id="rId63" Type="http://schemas.openxmlformats.org/officeDocument/2006/relationships/image" Target="../media/image69.png"/><Relationship Id="rId84" Type="http://schemas.openxmlformats.org/officeDocument/2006/relationships/image" Target="../media/image89.png"/><Relationship Id="rId138" Type="http://schemas.openxmlformats.org/officeDocument/2006/relationships/image" Target="../media/image143.png"/><Relationship Id="rId107" Type="http://schemas.openxmlformats.org/officeDocument/2006/relationships/image" Target="../media/image112.jpeg"/><Relationship Id="rId11" Type="http://schemas.openxmlformats.org/officeDocument/2006/relationships/image" Target="../media/image17.png"/><Relationship Id="rId32" Type="http://schemas.openxmlformats.org/officeDocument/2006/relationships/image" Target="../media/image38.jpeg"/><Relationship Id="rId53" Type="http://schemas.openxmlformats.org/officeDocument/2006/relationships/image" Target="../media/image59.png"/><Relationship Id="rId74" Type="http://schemas.openxmlformats.org/officeDocument/2006/relationships/image" Target="../media/image80.png"/><Relationship Id="rId128" Type="http://schemas.openxmlformats.org/officeDocument/2006/relationships/image" Target="../media/image133.png"/><Relationship Id="rId149" Type="http://schemas.openxmlformats.org/officeDocument/2006/relationships/image" Target="../media/image154.png"/><Relationship Id="rId5" Type="http://schemas.openxmlformats.org/officeDocument/2006/relationships/image" Target="../media/image11.jpeg"/><Relationship Id="rId95" Type="http://schemas.openxmlformats.org/officeDocument/2006/relationships/image" Target="../media/image100.png"/><Relationship Id="rId22" Type="http://schemas.openxmlformats.org/officeDocument/2006/relationships/image" Target="../media/image28.jpeg"/><Relationship Id="rId27" Type="http://schemas.openxmlformats.org/officeDocument/2006/relationships/image" Target="../media/image33.jpeg"/><Relationship Id="rId43" Type="http://schemas.openxmlformats.org/officeDocument/2006/relationships/image" Target="../media/image49.png"/><Relationship Id="rId48" Type="http://schemas.openxmlformats.org/officeDocument/2006/relationships/image" Target="../media/image54.jpeg"/><Relationship Id="rId64" Type="http://schemas.openxmlformats.org/officeDocument/2006/relationships/image" Target="../media/image70.jpeg"/><Relationship Id="rId69" Type="http://schemas.openxmlformats.org/officeDocument/2006/relationships/image" Target="../media/image75.jpeg"/><Relationship Id="rId113" Type="http://schemas.openxmlformats.org/officeDocument/2006/relationships/image" Target="../media/image118.jpeg"/><Relationship Id="rId118" Type="http://schemas.openxmlformats.org/officeDocument/2006/relationships/image" Target="../media/image123.jpeg"/><Relationship Id="rId134" Type="http://schemas.openxmlformats.org/officeDocument/2006/relationships/image" Target="../media/image139.jpeg"/><Relationship Id="rId139" Type="http://schemas.openxmlformats.org/officeDocument/2006/relationships/image" Target="../media/image144.jpeg"/><Relationship Id="rId80" Type="http://schemas.openxmlformats.org/officeDocument/2006/relationships/image" Target="../media/image86.png"/><Relationship Id="rId85" Type="http://schemas.openxmlformats.org/officeDocument/2006/relationships/image" Target="../media/image90.png"/><Relationship Id="rId150" Type="http://schemas.openxmlformats.org/officeDocument/2006/relationships/image" Target="../media/image155.jpe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33" Type="http://schemas.openxmlformats.org/officeDocument/2006/relationships/image" Target="../media/image39.png"/><Relationship Id="rId38" Type="http://schemas.openxmlformats.org/officeDocument/2006/relationships/image" Target="../media/image44.jpeg"/><Relationship Id="rId59" Type="http://schemas.openxmlformats.org/officeDocument/2006/relationships/image" Target="../media/image65.png"/><Relationship Id="rId103" Type="http://schemas.openxmlformats.org/officeDocument/2006/relationships/image" Target="../media/image108.png"/><Relationship Id="rId108" Type="http://schemas.openxmlformats.org/officeDocument/2006/relationships/image" Target="../media/image113.jpeg"/><Relationship Id="rId124" Type="http://schemas.openxmlformats.org/officeDocument/2006/relationships/image" Target="../media/image129.png"/><Relationship Id="rId129" Type="http://schemas.openxmlformats.org/officeDocument/2006/relationships/image" Target="../media/image134.jpeg"/><Relationship Id="rId54" Type="http://schemas.openxmlformats.org/officeDocument/2006/relationships/image" Target="../media/image60.png"/><Relationship Id="rId70" Type="http://schemas.openxmlformats.org/officeDocument/2006/relationships/image" Target="../media/image76.jpeg"/><Relationship Id="rId75" Type="http://schemas.openxmlformats.org/officeDocument/2006/relationships/image" Target="../media/image81.jpeg"/><Relationship Id="rId91" Type="http://schemas.openxmlformats.org/officeDocument/2006/relationships/image" Target="../media/image96.png"/><Relationship Id="rId96" Type="http://schemas.openxmlformats.org/officeDocument/2006/relationships/image" Target="../media/image101.jpeg"/><Relationship Id="rId140" Type="http://schemas.openxmlformats.org/officeDocument/2006/relationships/image" Target="../media/image145.png"/><Relationship Id="rId145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23" Type="http://schemas.openxmlformats.org/officeDocument/2006/relationships/image" Target="../media/image29.jpeg"/><Relationship Id="rId28" Type="http://schemas.openxmlformats.org/officeDocument/2006/relationships/image" Target="../media/image34.jpeg"/><Relationship Id="rId49" Type="http://schemas.openxmlformats.org/officeDocument/2006/relationships/image" Target="../media/image55.jpeg"/><Relationship Id="rId114" Type="http://schemas.openxmlformats.org/officeDocument/2006/relationships/image" Target="../media/image119.jpeg"/><Relationship Id="rId119" Type="http://schemas.openxmlformats.org/officeDocument/2006/relationships/image" Target="../media/image124.jpeg"/><Relationship Id="rId44" Type="http://schemas.openxmlformats.org/officeDocument/2006/relationships/image" Target="../media/image50.png"/><Relationship Id="rId60" Type="http://schemas.openxmlformats.org/officeDocument/2006/relationships/image" Target="../media/image66.png"/><Relationship Id="rId65" Type="http://schemas.openxmlformats.org/officeDocument/2006/relationships/image" Target="../media/image71.png"/><Relationship Id="rId81" Type="http://schemas.microsoft.com/office/2007/relationships/hdphoto" Target="../media/hdphoto1.wdp"/><Relationship Id="rId86" Type="http://schemas.openxmlformats.org/officeDocument/2006/relationships/image" Target="../media/image91.svg"/><Relationship Id="rId130" Type="http://schemas.openxmlformats.org/officeDocument/2006/relationships/image" Target="../media/image135.jpeg"/><Relationship Id="rId135" Type="http://schemas.openxmlformats.org/officeDocument/2006/relationships/image" Target="../media/image140.jpeg"/><Relationship Id="rId151" Type="http://schemas.openxmlformats.org/officeDocument/2006/relationships/image" Target="../media/image156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9" Type="http://schemas.openxmlformats.org/officeDocument/2006/relationships/image" Target="../media/image45.png"/><Relationship Id="rId109" Type="http://schemas.openxmlformats.org/officeDocument/2006/relationships/image" Target="../media/image114.jpeg"/><Relationship Id="rId34" Type="http://schemas.openxmlformats.org/officeDocument/2006/relationships/image" Target="../media/image40.png"/><Relationship Id="rId50" Type="http://schemas.openxmlformats.org/officeDocument/2006/relationships/image" Target="../media/image56.png"/><Relationship Id="rId55" Type="http://schemas.openxmlformats.org/officeDocument/2006/relationships/image" Target="../media/image61.png"/><Relationship Id="rId76" Type="http://schemas.openxmlformats.org/officeDocument/2006/relationships/image" Target="../media/image82.png"/><Relationship Id="rId97" Type="http://schemas.openxmlformats.org/officeDocument/2006/relationships/image" Target="../media/image102.png"/><Relationship Id="rId104" Type="http://schemas.openxmlformats.org/officeDocument/2006/relationships/image" Target="../media/image109.jpeg"/><Relationship Id="rId120" Type="http://schemas.openxmlformats.org/officeDocument/2006/relationships/image" Target="../media/image125.jpeg"/><Relationship Id="rId125" Type="http://schemas.openxmlformats.org/officeDocument/2006/relationships/image" Target="../media/image130.png"/><Relationship Id="rId141" Type="http://schemas.openxmlformats.org/officeDocument/2006/relationships/image" Target="../media/image146.png"/><Relationship Id="rId146" Type="http://schemas.openxmlformats.org/officeDocument/2006/relationships/image" Target="../media/image151.png"/><Relationship Id="rId7" Type="http://schemas.openxmlformats.org/officeDocument/2006/relationships/image" Target="../media/image13.png"/><Relationship Id="rId71" Type="http://schemas.openxmlformats.org/officeDocument/2006/relationships/image" Target="../media/image77.png"/><Relationship Id="rId92" Type="http://schemas.openxmlformats.org/officeDocument/2006/relationships/image" Target="../media/image97.png"/><Relationship Id="rId2" Type="http://schemas.openxmlformats.org/officeDocument/2006/relationships/image" Target="../media/image8.png"/><Relationship Id="rId29" Type="http://schemas.openxmlformats.org/officeDocument/2006/relationships/image" Target="../media/image35.jpeg"/><Relationship Id="rId24" Type="http://schemas.openxmlformats.org/officeDocument/2006/relationships/image" Target="../media/image30.jpeg"/><Relationship Id="rId40" Type="http://schemas.openxmlformats.org/officeDocument/2006/relationships/image" Target="../media/image46.png"/><Relationship Id="rId45" Type="http://schemas.openxmlformats.org/officeDocument/2006/relationships/image" Target="../media/image51.jpeg"/><Relationship Id="rId66" Type="http://schemas.openxmlformats.org/officeDocument/2006/relationships/image" Target="../media/image72.jpeg"/><Relationship Id="rId87" Type="http://schemas.openxmlformats.org/officeDocument/2006/relationships/image" Target="../media/image92.jpeg"/><Relationship Id="rId110" Type="http://schemas.openxmlformats.org/officeDocument/2006/relationships/image" Target="../media/image115.png"/><Relationship Id="rId115" Type="http://schemas.openxmlformats.org/officeDocument/2006/relationships/image" Target="../media/image120.jpeg"/><Relationship Id="rId131" Type="http://schemas.openxmlformats.org/officeDocument/2006/relationships/image" Target="../media/image136.png"/><Relationship Id="rId136" Type="http://schemas.openxmlformats.org/officeDocument/2006/relationships/image" Target="../media/image141.jpeg"/><Relationship Id="rId61" Type="http://schemas.openxmlformats.org/officeDocument/2006/relationships/image" Target="../media/image67.jpeg"/><Relationship Id="rId82" Type="http://schemas.openxmlformats.org/officeDocument/2006/relationships/image" Target="../media/image87.png"/><Relationship Id="rId152" Type="http://schemas.openxmlformats.org/officeDocument/2006/relationships/image" Target="../media/image157.png"/><Relationship Id="rId19" Type="http://schemas.openxmlformats.org/officeDocument/2006/relationships/image" Target="../media/image25.jpeg"/><Relationship Id="rId14" Type="http://schemas.openxmlformats.org/officeDocument/2006/relationships/image" Target="../media/image20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56" Type="http://schemas.openxmlformats.org/officeDocument/2006/relationships/image" Target="../media/image62.jpeg"/><Relationship Id="rId77" Type="http://schemas.openxmlformats.org/officeDocument/2006/relationships/image" Target="../media/image83.png"/><Relationship Id="rId100" Type="http://schemas.openxmlformats.org/officeDocument/2006/relationships/image" Target="../media/image105.jpeg"/><Relationship Id="rId105" Type="http://schemas.openxmlformats.org/officeDocument/2006/relationships/image" Target="../media/image110.png"/><Relationship Id="rId126" Type="http://schemas.openxmlformats.org/officeDocument/2006/relationships/image" Target="../media/image131.png"/><Relationship Id="rId147" Type="http://schemas.openxmlformats.org/officeDocument/2006/relationships/image" Target="../media/image152.png"/><Relationship Id="rId8" Type="http://schemas.openxmlformats.org/officeDocument/2006/relationships/image" Target="../media/image14.png"/><Relationship Id="rId51" Type="http://schemas.openxmlformats.org/officeDocument/2006/relationships/image" Target="../media/image57.png"/><Relationship Id="rId72" Type="http://schemas.openxmlformats.org/officeDocument/2006/relationships/image" Target="../media/image78.png"/><Relationship Id="rId93" Type="http://schemas.openxmlformats.org/officeDocument/2006/relationships/image" Target="../media/image98.png"/><Relationship Id="rId98" Type="http://schemas.openxmlformats.org/officeDocument/2006/relationships/image" Target="../media/image103.png"/><Relationship Id="rId121" Type="http://schemas.openxmlformats.org/officeDocument/2006/relationships/image" Target="../media/image126.png"/><Relationship Id="rId142" Type="http://schemas.openxmlformats.org/officeDocument/2006/relationships/image" Target="../media/image147.png"/><Relationship Id="rId3" Type="http://schemas.openxmlformats.org/officeDocument/2006/relationships/image" Target="../media/image9.png"/><Relationship Id="rId25" Type="http://schemas.openxmlformats.org/officeDocument/2006/relationships/image" Target="../media/image31.png"/><Relationship Id="rId46" Type="http://schemas.openxmlformats.org/officeDocument/2006/relationships/image" Target="../media/image52.jpeg"/><Relationship Id="rId67" Type="http://schemas.openxmlformats.org/officeDocument/2006/relationships/image" Target="../media/image73.png"/><Relationship Id="rId116" Type="http://schemas.openxmlformats.org/officeDocument/2006/relationships/image" Target="../media/image121.jpeg"/><Relationship Id="rId137" Type="http://schemas.openxmlformats.org/officeDocument/2006/relationships/image" Target="../media/image142.png"/><Relationship Id="rId20" Type="http://schemas.openxmlformats.org/officeDocument/2006/relationships/image" Target="../media/image26.png"/><Relationship Id="rId41" Type="http://schemas.openxmlformats.org/officeDocument/2006/relationships/image" Target="../media/image47.jpeg"/><Relationship Id="rId62" Type="http://schemas.openxmlformats.org/officeDocument/2006/relationships/image" Target="../media/image68.png"/><Relationship Id="rId83" Type="http://schemas.openxmlformats.org/officeDocument/2006/relationships/image" Target="../media/image88.png"/><Relationship Id="rId88" Type="http://schemas.openxmlformats.org/officeDocument/2006/relationships/image" Target="../media/image93.jpeg"/><Relationship Id="rId111" Type="http://schemas.openxmlformats.org/officeDocument/2006/relationships/image" Target="../media/image116.jpeg"/><Relationship Id="rId132" Type="http://schemas.openxmlformats.org/officeDocument/2006/relationships/image" Target="../media/image137.jpeg"/><Relationship Id="rId153" Type="http://schemas.openxmlformats.org/officeDocument/2006/relationships/image" Target="../media/image158.png"/><Relationship Id="rId15" Type="http://schemas.openxmlformats.org/officeDocument/2006/relationships/image" Target="../media/image21.png"/><Relationship Id="rId36" Type="http://schemas.openxmlformats.org/officeDocument/2006/relationships/image" Target="../media/image42.png"/><Relationship Id="rId57" Type="http://schemas.openxmlformats.org/officeDocument/2006/relationships/image" Target="../media/image63.png"/><Relationship Id="rId106" Type="http://schemas.openxmlformats.org/officeDocument/2006/relationships/image" Target="../media/image111.jpeg"/><Relationship Id="rId127" Type="http://schemas.openxmlformats.org/officeDocument/2006/relationships/image" Target="../media/image132.png"/><Relationship Id="rId10" Type="http://schemas.openxmlformats.org/officeDocument/2006/relationships/image" Target="../media/image16.jpeg"/><Relationship Id="rId31" Type="http://schemas.openxmlformats.org/officeDocument/2006/relationships/image" Target="../media/image37.png"/><Relationship Id="rId52" Type="http://schemas.openxmlformats.org/officeDocument/2006/relationships/image" Target="../media/image58.jpeg"/><Relationship Id="rId73" Type="http://schemas.openxmlformats.org/officeDocument/2006/relationships/image" Target="../media/image79.emf"/><Relationship Id="rId78" Type="http://schemas.openxmlformats.org/officeDocument/2006/relationships/image" Target="../media/image84.png"/><Relationship Id="rId94" Type="http://schemas.openxmlformats.org/officeDocument/2006/relationships/image" Target="../media/image99.png"/><Relationship Id="rId99" Type="http://schemas.openxmlformats.org/officeDocument/2006/relationships/image" Target="../media/image104.jpeg"/><Relationship Id="rId101" Type="http://schemas.openxmlformats.org/officeDocument/2006/relationships/image" Target="../media/image106.png"/><Relationship Id="rId122" Type="http://schemas.openxmlformats.org/officeDocument/2006/relationships/image" Target="../media/image127.png"/><Relationship Id="rId143" Type="http://schemas.openxmlformats.org/officeDocument/2006/relationships/image" Target="../media/image148.png"/><Relationship Id="rId148" Type="http://schemas.openxmlformats.org/officeDocument/2006/relationships/image" Target="../media/image153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26" Type="http://schemas.openxmlformats.org/officeDocument/2006/relationships/image" Target="../media/image32.jpeg"/><Relationship Id="rId47" Type="http://schemas.openxmlformats.org/officeDocument/2006/relationships/image" Target="../media/image53.jpeg"/><Relationship Id="rId68" Type="http://schemas.openxmlformats.org/officeDocument/2006/relationships/image" Target="../media/image74.jpeg"/><Relationship Id="rId89" Type="http://schemas.openxmlformats.org/officeDocument/2006/relationships/image" Target="../media/image94.png"/><Relationship Id="rId112" Type="http://schemas.openxmlformats.org/officeDocument/2006/relationships/image" Target="../media/image117.jpeg"/><Relationship Id="rId133" Type="http://schemas.openxmlformats.org/officeDocument/2006/relationships/image" Target="../media/image138.jpeg"/><Relationship Id="rId154" Type="http://schemas.openxmlformats.org/officeDocument/2006/relationships/image" Target="../media/image159.jpg"/><Relationship Id="rId16" Type="http://schemas.openxmlformats.org/officeDocument/2006/relationships/image" Target="../media/image22.png"/><Relationship Id="rId37" Type="http://schemas.openxmlformats.org/officeDocument/2006/relationships/image" Target="../media/image43.jpeg"/><Relationship Id="rId58" Type="http://schemas.openxmlformats.org/officeDocument/2006/relationships/image" Target="../media/image64.jpeg"/><Relationship Id="rId79" Type="http://schemas.openxmlformats.org/officeDocument/2006/relationships/image" Target="../media/image85.jpeg"/><Relationship Id="rId102" Type="http://schemas.openxmlformats.org/officeDocument/2006/relationships/image" Target="../media/image107.jpeg"/><Relationship Id="rId123" Type="http://schemas.openxmlformats.org/officeDocument/2006/relationships/image" Target="../media/image128.png"/><Relationship Id="rId144" Type="http://schemas.openxmlformats.org/officeDocument/2006/relationships/image" Target="../media/image149.png"/><Relationship Id="rId90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2.png"/><Relationship Id="rId4" Type="http://schemas.openxmlformats.org/officeDocument/2006/relationships/hyperlink" Target="https://www.ephycconference.com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6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 descr="&quot;&quot;">
            <a:extLst>
              <a:ext uri="{FF2B5EF4-FFF2-40B4-BE49-F238E27FC236}">
                <a16:creationId xmlns:a16="http://schemas.microsoft.com/office/drawing/2014/main" id="{F9582B98-099C-1780-DD13-9277FBF850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334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343FBF-0164-C8A1-657F-591DD6209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413" y="4013994"/>
            <a:ext cx="10909300" cy="105886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BE" sz="3600" b="1" dirty="0">
                <a:solidFill>
                  <a:schemeClr val="bg2">
                    <a:lumMod val="50000"/>
                  </a:schemeClr>
                </a:solidFill>
              </a:rPr>
              <a:t>The European Research Community In The Field Of Hydrogen</a:t>
            </a:r>
            <a:br>
              <a:rPr lang="fr-BE" sz="36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fr-BE" sz="2800" cap="all" spc="200" dirty="0" err="1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Current</a:t>
            </a:r>
            <a:r>
              <a:rPr lang="fr-BE" sz="2800" cap="all" spc="200" dirty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fr-BE" sz="2800" cap="all" spc="200" dirty="0" err="1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research</a:t>
            </a:r>
            <a:r>
              <a:rPr lang="fr-BE" sz="2800" cap="all" spc="200" dirty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 PRIORITIES</a:t>
            </a:r>
            <a:endParaRPr lang="fr-BE" sz="2000" cap="all" spc="200" dirty="0">
              <a:solidFill>
                <a:schemeClr val="bg2">
                  <a:lumMod val="5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2BB6B8-5455-D66A-7DBA-E95B023069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413" y="5727700"/>
            <a:ext cx="10925175" cy="515938"/>
          </a:xfrm>
        </p:spPr>
        <p:txBody>
          <a:bodyPr rtlCol="0"/>
          <a:lstStyle/>
          <a:p>
            <a:pPr fontAlgn="auto">
              <a:defRPr/>
            </a:pPr>
            <a:r>
              <a:rPr lang="fr-BE" sz="2000" b="1" dirty="0">
                <a:solidFill>
                  <a:schemeClr val="bg2">
                    <a:lumMod val="50000"/>
                  </a:schemeClr>
                </a:solidFill>
              </a:rPr>
              <a:t>Rodolfo </a:t>
            </a:r>
            <a:r>
              <a:rPr lang="fr-BE" sz="2000" b="1" dirty="0" err="1">
                <a:solidFill>
                  <a:schemeClr val="bg2">
                    <a:lumMod val="50000"/>
                  </a:schemeClr>
                </a:solidFill>
              </a:rPr>
              <a:t>Taccani</a:t>
            </a:r>
            <a:r>
              <a:rPr lang="fr-BE" sz="2000" b="1" dirty="0">
                <a:solidFill>
                  <a:schemeClr val="bg2">
                    <a:lumMod val="50000"/>
                  </a:schemeClr>
                </a:solidFill>
              </a:rPr>
              <a:t> – </a:t>
            </a:r>
            <a:r>
              <a:rPr lang="fr-BE" sz="2000" b="1" dirty="0" err="1">
                <a:solidFill>
                  <a:schemeClr val="bg2">
                    <a:lumMod val="50000"/>
                  </a:schemeClr>
                </a:solidFill>
              </a:rPr>
              <a:t>University</a:t>
            </a:r>
            <a:r>
              <a:rPr lang="fr-BE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2000" b="1">
                <a:solidFill>
                  <a:schemeClr val="bg2">
                    <a:lumMod val="50000"/>
                  </a:schemeClr>
                </a:solidFill>
              </a:rPr>
              <a:t>of Trieste</a:t>
            </a:r>
            <a:endParaRPr lang="fr-BE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293" name="Picture 4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057041D7-BDDE-50E7-5C53-6B64425D3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1325563"/>
            <a:ext cx="955357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Connector 27" descr="&quot;&quot;">
            <a:extLst>
              <a:ext uri="{FF2B5EF4-FFF2-40B4-BE49-F238E27FC236}">
                <a16:creationId xmlns:a16="http://schemas.microsoft.com/office/drawing/2014/main" id="{C2E6254C-D0E9-F9B1-9D49-1F2CB5F868F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720725" y="5618163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 descr="&quot;&quot;">
            <a:extLst>
              <a:ext uri="{FF2B5EF4-FFF2-40B4-BE49-F238E27FC236}">
                <a16:creationId xmlns:a16="http://schemas.microsoft.com/office/drawing/2014/main" id="{9031FD02-905D-16C6-5D67-2959CBE53C7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30" name="Rectangle 29" descr="&quot;&quot;">
            <a:extLst>
              <a:ext uri="{FF2B5EF4-FFF2-40B4-BE49-F238E27FC236}">
                <a16:creationId xmlns:a16="http://schemas.microsoft.com/office/drawing/2014/main" id="{B386F2A6-6416-4DBF-FA03-D7F5A420B1A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2297" name="TextBox 10">
            <a:extLst>
              <a:ext uri="{FF2B5EF4-FFF2-40B4-BE49-F238E27FC236}">
                <a16:creationId xmlns:a16="http://schemas.microsoft.com/office/drawing/2014/main" id="{CAFE3D50-5848-522E-8496-C0CE59F06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513" y="6432550"/>
            <a:ext cx="13763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BE" altLang="fr-FR" sz="1600" b="1" dirty="0">
                <a:solidFill>
                  <a:schemeClr val="bg1"/>
                </a:solidFill>
              </a:rPr>
              <a:t> 13 Nov. 2024</a:t>
            </a:r>
          </a:p>
        </p:txBody>
      </p:sp>
      <p:pic>
        <p:nvPicPr>
          <p:cNvPr id="4" name="Picture 2" descr="Hydrogen ecosystem conference">
            <a:extLst>
              <a:ext uri="{FF2B5EF4-FFF2-40B4-BE49-F238E27FC236}">
                <a16:creationId xmlns:a16="http://schemas.microsoft.com/office/drawing/2014/main" id="{626F8BDA-30CF-CAA9-7C7C-F012BBFB1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681" y="315417"/>
            <a:ext cx="5241309" cy="83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9729D3-BD2E-BA5B-D9D8-8940E21B06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dirty="0">
                <a:ea typeface="Calibri"/>
              </a:rPr>
              <a:t>European Union approach tomorrow</a:t>
            </a:r>
            <a:endParaRPr lang="en-US" b="0" dirty="0">
              <a:ea typeface="Calibri"/>
            </a:endParaRPr>
          </a:p>
          <a:p>
            <a:endParaRPr lang="en-GB" b="0" dirty="0">
              <a:ea typeface="Calibri"/>
            </a:endParaRPr>
          </a:p>
          <a:p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D5C1D0-EE9D-9CF0-C741-E0164299FBC8}"/>
              </a:ext>
            </a:extLst>
          </p:cNvPr>
          <p:cNvSpPr>
            <a:spLocks noChangeAspect="1"/>
          </p:cNvSpPr>
          <p:nvPr/>
        </p:nvSpPr>
        <p:spPr>
          <a:xfrm>
            <a:off x="1800516" y="1167249"/>
            <a:ext cx="2190849" cy="2389411"/>
          </a:xfrm>
          <a:custGeom>
            <a:avLst/>
            <a:gdLst>
              <a:gd name="connsiteX0" fmla="*/ 0 w 2257777"/>
              <a:gd name="connsiteY0" fmla="*/ 982133 h 1964266"/>
              <a:gd name="connsiteX1" fmla="*/ 491067 w 2257777"/>
              <a:gd name="connsiteY1" fmla="*/ 0 h 1964266"/>
              <a:gd name="connsiteX2" fmla="*/ 1766711 w 2257777"/>
              <a:gd name="connsiteY2" fmla="*/ 0 h 1964266"/>
              <a:gd name="connsiteX3" fmla="*/ 2257777 w 2257777"/>
              <a:gd name="connsiteY3" fmla="*/ 982133 h 1964266"/>
              <a:gd name="connsiteX4" fmla="*/ 1766711 w 2257777"/>
              <a:gd name="connsiteY4" fmla="*/ 1964266 h 1964266"/>
              <a:gd name="connsiteX5" fmla="*/ 491067 w 2257777"/>
              <a:gd name="connsiteY5" fmla="*/ 1964266 h 1964266"/>
              <a:gd name="connsiteX6" fmla="*/ 0 w 2257777"/>
              <a:gd name="connsiteY6" fmla="*/ 982133 h 196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7777" h="1964266">
                <a:moveTo>
                  <a:pt x="1128889" y="0"/>
                </a:moveTo>
                <a:lnTo>
                  <a:pt x="2257776" y="427229"/>
                </a:lnTo>
                <a:lnTo>
                  <a:pt x="2257776" y="1537038"/>
                </a:lnTo>
                <a:lnTo>
                  <a:pt x="1128889" y="1964266"/>
                </a:lnTo>
                <a:lnTo>
                  <a:pt x="1" y="1537038"/>
                </a:lnTo>
                <a:lnTo>
                  <a:pt x="1" y="427229"/>
                </a:lnTo>
                <a:lnTo>
                  <a:pt x="1128889" y="0"/>
                </a:lnTo>
                <a:close/>
              </a:path>
            </a:pathLst>
          </a:custGeom>
          <a:solidFill>
            <a:srgbClr val="FFC000"/>
          </a:solidFill>
          <a:ln w="76200">
            <a:solidFill>
              <a:srgbClr val="FFC000"/>
            </a:solidFill>
          </a:ln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9918" tIns="435658" rIns="389919" bIns="435657" numCol="1" spcCol="1270" anchor="ctr" anchorCtr="0">
            <a:noAutofit/>
          </a:bodyPr>
          <a:lstStyle/>
          <a:p>
            <a:pPr algn="ctr"/>
            <a:r>
              <a:rPr lang="en-GB" sz="1800" b="1" baseline="0" dirty="0">
                <a:solidFill>
                  <a:schemeClr val="bg1"/>
                </a:solidFill>
                <a:latin typeface="Calibri"/>
              </a:rPr>
              <a:t>TO BUILD AND RETAIN EUROPEAN H2 TECHNOLOGICAL BASE </a:t>
            </a:r>
            <a:r>
              <a:rPr lang="en-GB" sz="18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​</a:t>
            </a:r>
            <a:endParaRPr lang="en-GB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44FC740-7CA5-BA58-E320-1EE3B492E449}"/>
              </a:ext>
            </a:extLst>
          </p:cNvPr>
          <p:cNvSpPr>
            <a:spLocks noChangeAspect="1"/>
          </p:cNvSpPr>
          <p:nvPr/>
        </p:nvSpPr>
        <p:spPr>
          <a:xfrm>
            <a:off x="6525838" y="1178973"/>
            <a:ext cx="2191771" cy="2396677"/>
          </a:xfrm>
          <a:custGeom>
            <a:avLst/>
            <a:gdLst>
              <a:gd name="connsiteX0" fmla="*/ 0 w 2257777"/>
              <a:gd name="connsiteY0" fmla="*/ 982133 h 1964266"/>
              <a:gd name="connsiteX1" fmla="*/ 491067 w 2257777"/>
              <a:gd name="connsiteY1" fmla="*/ 0 h 1964266"/>
              <a:gd name="connsiteX2" fmla="*/ 1766711 w 2257777"/>
              <a:gd name="connsiteY2" fmla="*/ 0 h 1964266"/>
              <a:gd name="connsiteX3" fmla="*/ 2257777 w 2257777"/>
              <a:gd name="connsiteY3" fmla="*/ 982133 h 1964266"/>
              <a:gd name="connsiteX4" fmla="*/ 1766711 w 2257777"/>
              <a:gd name="connsiteY4" fmla="*/ 1964266 h 1964266"/>
              <a:gd name="connsiteX5" fmla="*/ 491067 w 2257777"/>
              <a:gd name="connsiteY5" fmla="*/ 1964266 h 1964266"/>
              <a:gd name="connsiteX6" fmla="*/ 0 w 2257777"/>
              <a:gd name="connsiteY6" fmla="*/ 982133 h 196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7777" h="1964266">
                <a:moveTo>
                  <a:pt x="1128889" y="0"/>
                </a:moveTo>
                <a:lnTo>
                  <a:pt x="2257776" y="427229"/>
                </a:lnTo>
                <a:lnTo>
                  <a:pt x="2257776" y="1537038"/>
                </a:lnTo>
                <a:lnTo>
                  <a:pt x="1128889" y="1964266"/>
                </a:lnTo>
                <a:lnTo>
                  <a:pt x="1" y="1537038"/>
                </a:lnTo>
                <a:lnTo>
                  <a:pt x="1" y="427229"/>
                </a:lnTo>
                <a:lnTo>
                  <a:pt x="1128889" y="0"/>
                </a:lnTo>
                <a:close/>
              </a:path>
            </a:pathLst>
          </a:custGeom>
          <a:solidFill>
            <a:schemeClr val="accent1"/>
          </a:solidFill>
          <a:ln w="76200">
            <a:solidFill>
              <a:schemeClr val="accent1"/>
            </a:solidFill>
          </a:ln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9918" tIns="435658" rIns="389919" bIns="435657" numCol="1" spcCol="1270" anchor="ctr" anchorCtr="0">
            <a:no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a typeface="Calibri"/>
                <a:cs typeface="Calibri"/>
              </a:rPr>
              <a:t>TO KEEP COMPETITIVE EDGE FOR YEARS TO COME</a:t>
            </a:r>
            <a:endParaRPr lang="en-GB" dirty="0">
              <a:solidFill>
                <a:schemeClr val="bg1"/>
              </a:solidFill>
              <a:ea typeface="Calibri"/>
              <a:cs typeface="Calibri"/>
            </a:endParaRPr>
          </a:p>
          <a:p>
            <a:pPr algn="ctr"/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A7724A9-0757-C4BC-1B25-A08897159931}"/>
              </a:ext>
            </a:extLst>
          </p:cNvPr>
          <p:cNvSpPr>
            <a:spLocks noChangeAspect="1"/>
          </p:cNvSpPr>
          <p:nvPr/>
        </p:nvSpPr>
        <p:spPr>
          <a:xfrm>
            <a:off x="833124" y="3245632"/>
            <a:ext cx="1944665" cy="2096334"/>
          </a:xfrm>
          <a:custGeom>
            <a:avLst/>
            <a:gdLst>
              <a:gd name="connsiteX0" fmla="*/ 0 w 2257777"/>
              <a:gd name="connsiteY0" fmla="*/ 982133 h 1964266"/>
              <a:gd name="connsiteX1" fmla="*/ 491067 w 2257777"/>
              <a:gd name="connsiteY1" fmla="*/ 0 h 1964266"/>
              <a:gd name="connsiteX2" fmla="*/ 1766711 w 2257777"/>
              <a:gd name="connsiteY2" fmla="*/ 0 h 1964266"/>
              <a:gd name="connsiteX3" fmla="*/ 2257777 w 2257777"/>
              <a:gd name="connsiteY3" fmla="*/ 982133 h 1964266"/>
              <a:gd name="connsiteX4" fmla="*/ 1766711 w 2257777"/>
              <a:gd name="connsiteY4" fmla="*/ 1964266 h 1964266"/>
              <a:gd name="connsiteX5" fmla="*/ 491067 w 2257777"/>
              <a:gd name="connsiteY5" fmla="*/ 1964266 h 1964266"/>
              <a:gd name="connsiteX6" fmla="*/ 0 w 2257777"/>
              <a:gd name="connsiteY6" fmla="*/ 982133 h 196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7777" h="1964266">
                <a:moveTo>
                  <a:pt x="1128889" y="0"/>
                </a:moveTo>
                <a:lnTo>
                  <a:pt x="2257776" y="427229"/>
                </a:lnTo>
                <a:lnTo>
                  <a:pt x="2257776" y="1537038"/>
                </a:lnTo>
                <a:lnTo>
                  <a:pt x="1128889" y="1964266"/>
                </a:lnTo>
                <a:lnTo>
                  <a:pt x="1" y="1537038"/>
                </a:lnTo>
                <a:lnTo>
                  <a:pt x="1" y="427229"/>
                </a:lnTo>
                <a:lnTo>
                  <a:pt x="1128889" y="0"/>
                </a:lnTo>
                <a:close/>
              </a:path>
            </a:pathLst>
          </a:custGeom>
          <a:ln w="76200"/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9918" tIns="435658" rIns="389919" bIns="435657" numCol="1" spcCol="127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ea typeface="Calibri"/>
                <a:cs typeface="Calibri"/>
              </a:rPr>
              <a:t>EU added value project &amp; integrated supply chains 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439F7C6-2CC8-0C35-6FC3-EF4AF80FFFBA}"/>
              </a:ext>
            </a:extLst>
          </p:cNvPr>
          <p:cNvSpPr txBox="1">
            <a:spLocks/>
          </p:cNvSpPr>
          <p:nvPr/>
        </p:nvSpPr>
        <p:spPr>
          <a:xfrm>
            <a:off x="250825" y="510182"/>
            <a:ext cx="8745008" cy="31009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s-ES" sz="2400" b="0" i="0" kern="1200" dirty="0" smtClean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Why EU investment in R&amp;I is still needed? </a:t>
            </a:r>
            <a:endParaRPr lang="en-GB" dirty="0">
              <a:solidFill>
                <a:srgbClr val="595959"/>
              </a:solidFill>
              <a:latin typeface="Calibri"/>
              <a:ea typeface="Calibri"/>
              <a:cs typeface="Calibri"/>
            </a:endParaRPr>
          </a:p>
          <a:p>
            <a:endParaRPr lang="en-GB" dirty="0">
              <a:latin typeface="Calibri"/>
              <a:cs typeface="Calibri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902E6A0-3893-3AD7-B33A-E9C349E804A7}"/>
              </a:ext>
            </a:extLst>
          </p:cNvPr>
          <p:cNvSpPr>
            <a:spLocks noChangeAspect="1"/>
          </p:cNvSpPr>
          <p:nvPr/>
        </p:nvSpPr>
        <p:spPr>
          <a:xfrm>
            <a:off x="4174200" y="1452001"/>
            <a:ext cx="1932941" cy="2037718"/>
          </a:xfrm>
          <a:custGeom>
            <a:avLst/>
            <a:gdLst>
              <a:gd name="connsiteX0" fmla="*/ 0 w 2257777"/>
              <a:gd name="connsiteY0" fmla="*/ 982133 h 1964266"/>
              <a:gd name="connsiteX1" fmla="*/ 491067 w 2257777"/>
              <a:gd name="connsiteY1" fmla="*/ 0 h 1964266"/>
              <a:gd name="connsiteX2" fmla="*/ 1766711 w 2257777"/>
              <a:gd name="connsiteY2" fmla="*/ 0 h 1964266"/>
              <a:gd name="connsiteX3" fmla="*/ 2257777 w 2257777"/>
              <a:gd name="connsiteY3" fmla="*/ 982133 h 1964266"/>
              <a:gd name="connsiteX4" fmla="*/ 1766711 w 2257777"/>
              <a:gd name="connsiteY4" fmla="*/ 1964266 h 1964266"/>
              <a:gd name="connsiteX5" fmla="*/ 491067 w 2257777"/>
              <a:gd name="connsiteY5" fmla="*/ 1964266 h 1964266"/>
              <a:gd name="connsiteX6" fmla="*/ 0 w 2257777"/>
              <a:gd name="connsiteY6" fmla="*/ 982133 h 196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7777" h="1964266">
                <a:moveTo>
                  <a:pt x="1128889" y="0"/>
                </a:moveTo>
                <a:lnTo>
                  <a:pt x="2257776" y="427229"/>
                </a:lnTo>
                <a:lnTo>
                  <a:pt x="2257776" y="1537038"/>
                </a:lnTo>
                <a:lnTo>
                  <a:pt x="1128889" y="1964266"/>
                </a:lnTo>
                <a:lnTo>
                  <a:pt x="1" y="1537038"/>
                </a:lnTo>
                <a:lnTo>
                  <a:pt x="1" y="427229"/>
                </a:lnTo>
                <a:lnTo>
                  <a:pt x="1128889" y="0"/>
                </a:lnTo>
                <a:close/>
              </a:path>
            </a:pathLst>
          </a:custGeom>
          <a:ln w="76200"/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9918" tIns="435658" rIns="389919" bIns="435657" numCol="1" spcCol="1270" anchor="ctr" anchorCtr="0">
            <a:noAutofit/>
          </a:bodyPr>
          <a:lstStyle/>
          <a:p>
            <a:pPr algn="ctr"/>
            <a:r>
              <a:rPr lang="en-GB" sz="16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Further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develop</a:t>
            </a:r>
            <a:r>
              <a:rPr lang="en-GB" sz="16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 key H2 technologies 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</a:rPr>
              <a:t>​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8167CD4-0D84-00CF-4E3F-35ACACC57E57}"/>
              </a:ext>
            </a:extLst>
          </p:cNvPr>
          <p:cNvSpPr>
            <a:spLocks noChangeAspect="1"/>
          </p:cNvSpPr>
          <p:nvPr/>
        </p:nvSpPr>
        <p:spPr>
          <a:xfrm>
            <a:off x="3025339" y="3233910"/>
            <a:ext cx="1944664" cy="2108056"/>
          </a:xfrm>
          <a:custGeom>
            <a:avLst/>
            <a:gdLst>
              <a:gd name="connsiteX0" fmla="*/ 0 w 2257777"/>
              <a:gd name="connsiteY0" fmla="*/ 982133 h 1964266"/>
              <a:gd name="connsiteX1" fmla="*/ 491067 w 2257777"/>
              <a:gd name="connsiteY1" fmla="*/ 0 h 1964266"/>
              <a:gd name="connsiteX2" fmla="*/ 1766711 w 2257777"/>
              <a:gd name="connsiteY2" fmla="*/ 0 h 1964266"/>
              <a:gd name="connsiteX3" fmla="*/ 2257777 w 2257777"/>
              <a:gd name="connsiteY3" fmla="*/ 982133 h 1964266"/>
              <a:gd name="connsiteX4" fmla="*/ 1766711 w 2257777"/>
              <a:gd name="connsiteY4" fmla="*/ 1964266 h 1964266"/>
              <a:gd name="connsiteX5" fmla="*/ 491067 w 2257777"/>
              <a:gd name="connsiteY5" fmla="*/ 1964266 h 1964266"/>
              <a:gd name="connsiteX6" fmla="*/ 0 w 2257777"/>
              <a:gd name="connsiteY6" fmla="*/ 982133 h 196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7777" h="1964266">
                <a:moveTo>
                  <a:pt x="1128889" y="0"/>
                </a:moveTo>
                <a:lnTo>
                  <a:pt x="2257776" y="427229"/>
                </a:lnTo>
                <a:lnTo>
                  <a:pt x="2257776" y="1537038"/>
                </a:lnTo>
                <a:lnTo>
                  <a:pt x="1128889" y="1964266"/>
                </a:lnTo>
                <a:lnTo>
                  <a:pt x="1" y="1537038"/>
                </a:lnTo>
                <a:lnTo>
                  <a:pt x="1" y="427229"/>
                </a:lnTo>
                <a:lnTo>
                  <a:pt x="1128889" y="0"/>
                </a:lnTo>
                <a:close/>
              </a:path>
            </a:pathLst>
          </a:custGeom>
          <a:ln w="76200"/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9918" tIns="435658" rIns="389919" bIns="435657" numCol="1" spcCol="1270" anchor="ctr" anchorCtr="0">
            <a:noAutofit/>
          </a:bodyPr>
          <a:lstStyle/>
          <a:p>
            <a:pPr algn="ctr"/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ea typeface="Calibri"/>
                <a:cs typeface="Calibri"/>
              </a:rPr>
              <a:t>Complem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ea typeface="Calibri"/>
                <a:cs typeface="Calibri"/>
              </a:rPr>
              <a:t>enting R&amp;I investment gaps 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68A7AAD-B1C1-243F-5AB3-0853E11D5E1B}"/>
              </a:ext>
            </a:extLst>
          </p:cNvPr>
          <p:cNvSpPr>
            <a:spLocks noChangeAspect="1"/>
          </p:cNvSpPr>
          <p:nvPr/>
        </p:nvSpPr>
        <p:spPr>
          <a:xfrm>
            <a:off x="8886875" y="1452001"/>
            <a:ext cx="1968110" cy="2131502"/>
          </a:xfrm>
          <a:custGeom>
            <a:avLst/>
            <a:gdLst>
              <a:gd name="connsiteX0" fmla="*/ 0 w 2257777"/>
              <a:gd name="connsiteY0" fmla="*/ 982133 h 1964266"/>
              <a:gd name="connsiteX1" fmla="*/ 491067 w 2257777"/>
              <a:gd name="connsiteY1" fmla="*/ 0 h 1964266"/>
              <a:gd name="connsiteX2" fmla="*/ 1766711 w 2257777"/>
              <a:gd name="connsiteY2" fmla="*/ 0 h 1964266"/>
              <a:gd name="connsiteX3" fmla="*/ 2257777 w 2257777"/>
              <a:gd name="connsiteY3" fmla="*/ 982133 h 1964266"/>
              <a:gd name="connsiteX4" fmla="*/ 1766711 w 2257777"/>
              <a:gd name="connsiteY4" fmla="*/ 1964266 h 1964266"/>
              <a:gd name="connsiteX5" fmla="*/ 491067 w 2257777"/>
              <a:gd name="connsiteY5" fmla="*/ 1964266 h 1964266"/>
              <a:gd name="connsiteX6" fmla="*/ 0 w 2257777"/>
              <a:gd name="connsiteY6" fmla="*/ 982133 h 196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7777" h="1964266">
                <a:moveTo>
                  <a:pt x="1128889" y="0"/>
                </a:moveTo>
                <a:lnTo>
                  <a:pt x="2257776" y="427229"/>
                </a:lnTo>
                <a:lnTo>
                  <a:pt x="2257776" y="1537038"/>
                </a:lnTo>
                <a:lnTo>
                  <a:pt x="1128889" y="1964266"/>
                </a:lnTo>
                <a:lnTo>
                  <a:pt x="1" y="1537038"/>
                </a:lnTo>
                <a:lnTo>
                  <a:pt x="1" y="427229"/>
                </a:lnTo>
                <a:lnTo>
                  <a:pt x="1128889" y="0"/>
                </a:lnTo>
                <a:close/>
              </a:path>
            </a:pathLst>
          </a:custGeom>
          <a:ln w="76200">
            <a:solidFill>
              <a:schemeClr val="accent1"/>
            </a:solidFill>
          </a:ln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9918" tIns="435658" rIns="389919" bIns="435657" numCol="1" spcCol="127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ea typeface="Calibri"/>
                <a:cs typeface="Calibri"/>
              </a:rPr>
              <a:t>Breakthrough technologies </a:t>
            </a:r>
          </a:p>
          <a:p>
            <a:pPr algn="ctr"/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A93C1DF-53D8-1DD9-AECE-5FAAC5E674A0}"/>
              </a:ext>
            </a:extLst>
          </p:cNvPr>
          <p:cNvSpPr>
            <a:spLocks noChangeAspect="1"/>
          </p:cNvSpPr>
          <p:nvPr/>
        </p:nvSpPr>
        <p:spPr>
          <a:xfrm>
            <a:off x="5651306" y="3304246"/>
            <a:ext cx="1874326" cy="2037718"/>
          </a:xfrm>
          <a:custGeom>
            <a:avLst/>
            <a:gdLst>
              <a:gd name="connsiteX0" fmla="*/ 0 w 2257777"/>
              <a:gd name="connsiteY0" fmla="*/ 982133 h 1964266"/>
              <a:gd name="connsiteX1" fmla="*/ 491067 w 2257777"/>
              <a:gd name="connsiteY1" fmla="*/ 0 h 1964266"/>
              <a:gd name="connsiteX2" fmla="*/ 1766711 w 2257777"/>
              <a:gd name="connsiteY2" fmla="*/ 0 h 1964266"/>
              <a:gd name="connsiteX3" fmla="*/ 2257777 w 2257777"/>
              <a:gd name="connsiteY3" fmla="*/ 982133 h 1964266"/>
              <a:gd name="connsiteX4" fmla="*/ 1766711 w 2257777"/>
              <a:gd name="connsiteY4" fmla="*/ 1964266 h 1964266"/>
              <a:gd name="connsiteX5" fmla="*/ 491067 w 2257777"/>
              <a:gd name="connsiteY5" fmla="*/ 1964266 h 1964266"/>
              <a:gd name="connsiteX6" fmla="*/ 0 w 2257777"/>
              <a:gd name="connsiteY6" fmla="*/ 982133 h 196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7777" h="1964266">
                <a:moveTo>
                  <a:pt x="1128889" y="0"/>
                </a:moveTo>
                <a:lnTo>
                  <a:pt x="2257776" y="427229"/>
                </a:lnTo>
                <a:lnTo>
                  <a:pt x="2257776" y="1537038"/>
                </a:lnTo>
                <a:lnTo>
                  <a:pt x="1128889" y="1964266"/>
                </a:lnTo>
                <a:lnTo>
                  <a:pt x="1" y="1537038"/>
                </a:lnTo>
                <a:lnTo>
                  <a:pt x="1" y="427229"/>
                </a:lnTo>
                <a:lnTo>
                  <a:pt x="1128889" y="0"/>
                </a:lnTo>
                <a:close/>
              </a:path>
            </a:pathLst>
          </a:custGeom>
          <a:ln w="76200">
            <a:solidFill>
              <a:schemeClr val="accent1"/>
            </a:solidFill>
          </a:ln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9918" tIns="435658" rIns="389919" bIns="435657" numCol="1" spcCol="1270" anchor="ctr" anchorCtr="0">
            <a:noAutofit/>
          </a:bodyPr>
          <a:lstStyle/>
          <a:p>
            <a:pPr algn="ctr"/>
            <a:r>
              <a:rPr lang="en-GB" sz="1600" dirty="0">
                <a:solidFill>
                  <a:srgbClr val="7F7F7F"/>
                </a:solidFill>
                <a:ea typeface="Calibri"/>
                <a:cs typeface="Calibri"/>
              </a:rPr>
              <a:t>Cost reduction</a:t>
            </a:r>
            <a:endParaRPr lang="en-US" sz="1600">
              <a:ea typeface="Calibri"/>
              <a:cs typeface="Calibri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F5B7BF-E4C7-FF38-8712-4FAC45EF14D0}"/>
              </a:ext>
            </a:extLst>
          </p:cNvPr>
          <p:cNvSpPr>
            <a:spLocks noChangeAspect="1"/>
          </p:cNvSpPr>
          <p:nvPr/>
        </p:nvSpPr>
        <p:spPr>
          <a:xfrm>
            <a:off x="7784908" y="3269076"/>
            <a:ext cx="1874325" cy="1990825"/>
          </a:xfrm>
          <a:custGeom>
            <a:avLst/>
            <a:gdLst>
              <a:gd name="connsiteX0" fmla="*/ 0 w 2257777"/>
              <a:gd name="connsiteY0" fmla="*/ 982133 h 1964266"/>
              <a:gd name="connsiteX1" fmla="*/ 491067 w 2257777"/>
              <a:gd name="connsiteY1" fmla="*/ 0 h 1964266"/>
              <a:gd name="connsiteX2" fmla="*/ 1766711 w 2257777"/>
              <a:gd name="connsiteY2" fmla="*/ 0 h 1964266"/>
              <a:gd name="connsiteX3" fmla="*/ 2257777 w 2257777"/>
              <a:gd name="connsiteY3" fmla="*/ 982133 h 1964266"/>
              <a:gd name="connsiteX4" fmla="*/ 1766711 w 2257777"/>
              <a:gd name="connsiteY4" fmla="*/ 1964266 h 1964266"/>
              <a:gd name="connsiteX5" fmla="*/ 491067 w 2257777"/>
              <a:gd name="connsiteY5" fmla="*/ 1964266 h 1964266"/>
              <a:gd name="connsiteX6" fmla="*/ 0 w 2257777"/>
              <a:gd name="connsiteY6" fmla="*/ 982133 h 196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7777" h="1964266">
                <a:moveTo>
                  <a:pt x="1128889" y="0"/>
                </a:moveTo>
                <a:lnTo>
                  <a:pt x="2257776" y="427229"/>
                </a:lnTo>
                <a:lnTo>
                  <a:pt x="2257776" y="1537038"/>
                </a:lnTo>
                <a:lnTo>
                  <a:pt x="1128889" y="1964266"/>
                </a:lnTo>
                <a:lnTo>
                  <a:pt x="1" y="1537038"/>
                </a:lnTo>
                <a:lnTo>
                  <a:pt x="1" y="427229"/>
                </a:lnTo>
                <a:lnTo>
                  <a:pt x="1128889" y="0"/>
                </a:lnTo>
                <a:close/>
              </a:path>
            </a:pathLst>
          </a:custGeom>
          <a:ln w="76200">
            <a:solidFill>
              <a:schemeClr val="accent1"/>
            </a:solidFill>
          </a:ln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9918" tIns="435658" rIns="389919" bIns="435657" numCol="1" spcCol="1270" anchor="ctr" anchorCtr="0">
            <a:noAutofit/>
          </a:bodyPr>
          <a:lstStyle/>
          <a:p>
            <a:pPr algn="ctr"/>
            <a:r>
              <a:rPr lang="en-GB" sz="16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Increase efficiency &amp; reliability of technology</a:t>
            </a:r>
            <a:endParaRPr lang="en-GB" sz="1600">
              <a:solidFill>
                <a:schemeClr val="tx1">
                  <a:lumMod val="50000"/>
                  <a:lumOff val="5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5FA09B-AF7E-E018-7054-B6E72CE520E3}"/>
              </a:ext>
            </a:extLst>
          </p:cNvPr>
          <p:cNvSpPr/>
          <p:nvPr/>
        </p:nvSpPr>
        <p:spPr>
          <a:xfrm>
            <a:off x="1287477" y="5559726"/>
            <a:ext cx="9401907" cy="633046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ea typeface="Calibri"/>
              <a:cs typeface="Calibri"/>
            </a:endParaRPr>
          </a:p>
          <a:p>
            <a:pPr algn="ctr"/>
            <a:r>
              <a:rPr lang="en-GB" b="1" dirty="0">
                <a:ea typeface="Calibri"/>
                <a:cs typeface="Calibri"/>
              </a:rPr>
              <a:t>REACHING EU LONG-TERM CLIMATE AND ENERGY OBJECTIVES</a:t>
            </a:r>
            <a:r>
              <a:rPr lang="en-GB" dirty="0">
                <a:ea typeface="Calibri"/>
                <a:cs typeface="Calibri"/>
              </a:rPr>
              <a:t>  </a:t>
            </a:r>
            <a:endParaRPr lang="en-US">
              <a:ea typeface="Calibri"/>
              <a:cs typeface="Calibri"/>
            </a:endParaRPr>
          </a:p>
          <a:p>
            <a:pPr algn="ctr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4612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A85525-EAAD-7E60-C808-42F1F3FC6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3750" y="6037440"/>
            <a:ext cx="9418638" cy="277058"/>
          </a:xfrm>
          <a:noFill/>
        </p:spPr>
        <p:txBody>
          <a:bodyPr lIns="91440" tIns="45720" rIns="91440" bIns="45720" anchor="t"/>
          <a:lstStyle/>
          <a:p>
            <a:r>
              <a:rPr lang="en-GB" sz="1600" b="0" i="1" dirty="0">
                <a:solidFill>
                  <a:srgbClr val="404040"/>
                </a:solidFill>
                <a:latin typeface="Calibri"/>
                <a:cs typeface="Calibri"/>
              </a:rPr>
              <a:t>Sources: IEA Clean Tech Guide 2023; IEA Hydrogen Technology Collaboration Programme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4807D-6B82-9D59-1B08-F99043ED502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2830" y="135320"/>
            <a:ext cx="10212388" cy="579438"/>
          </a:xfrm>
        </p:spPr>
        <p:txBody>
          <a:bodyPr lIns="91440" tIns="45720" rIns="91440" bIns="45720" anchor="t"/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libri"/>
                <a:ea typeface="+mn-ea"/>
                <a:cs typeface="Calibri"/>
              </a:rPr>
              <a:t>European Union approach</a:t>
            </a:r>
            <a:endParaRPr lang="en-GB" sz="3200" b="1" dirty="0">
              <a:solidFill>
                <a:schemeClr val="accent2">
                  <a:lumMod val="75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C64E74-6908-F672-1012-FE259F764E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53"/>
          <a:stretch/>
        </p:blipFill>
        <p:spPr>
          <a:xfrm>
            <a:off x="260584" y="1006408"/>
            <a:ext cx="11670831" cy="50271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52C13B-15B6-3FD5-97F9-1D638147337E}"/>
              </a:ext>
            </a:extLst>
          </p:cNvPr>
          <p:cNvSpPr txBox="1"/>
          <p:nvPr/>
        </p:nvSpPr>
        <p:spPr>
          <a:xfrm>
            <a:off x="219640" y="552645"/>
            <a:ext cx="728330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Why is R&amp;I still needed? Production example  </a:t>
            </a:r>
          </a:p>
        </p:txBody>
      </p:sp>
    </p:spTree>
    <p:extLst>
      <p:ext uri="{BB962C8B-B14F-4D97-AF65-F5344CB8AC3E}">
        <p14:creationId xmlns:p14="http://schemas.microsoft.com/office/powerpoint/2010/main" val="2622856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F5E151-8136-CF6F-FE1D-A2D817C943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172804"/>
            <a:ext cx="9418638" cy="77152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European Union approach</a:t>
            </a:r>
            <a:endParaRPr lang="en-GB" dirty="0"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5089F2-D0E3-83CA-30EA-E867CA0892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437"/>
          <a:stretch/>
        </p:blipFill>
        <p:spPr>
          <a:xfrm>
            <a:off x="478891" y="1015083"/>
            <a:ext cx="11216270" cy="49849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578F25-864C-5285-D545-1264D5361EDD}"/>
              </a:ext>
            </a:extLst>
          </p:cNvPr>
          <p:cNvSpPr txBox="1"/>
          <p:nvPr/>
        </p:nvSpPr>
        <p:spPr>
          <a:xfrm>
            <a:off x="250825" y="558567"/>
            <a:ext cx="728330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Why is R&amp;I still needed? End-use example 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D7085B8-B0AD-2A11-04A6-37A78874ECD3}"/>
              </a:ext>
            </a:extLst>
          </p:cNvPr>
          <p:cNvSpPr txBox="1">
            <a:spLocks/>
          </p:cNvSpPr>
          <p:nvPr/>
        </p:nvSpPr>
        <p:spPr>
          <a:xfrm>
            <a:off x="713014" y="5987136"/>
            <a:ext cx="8814142" cy="327674"/>
          </a:xfrm>
          <a:prstGeom prst="rect">
            <a:avLst/>
          </a:prstGeom>
          <a:solidFill>
            <a:schemeClr val="bg1"/>
          </a:solidFill>
        </p:spPr>
        <p:txBody>
          <a:bodyPr lIns="91440" tIns="45720" rIns="91440" bIns="45720" anchor="t"/>
          <a:lstStyle>
            <a:lvl1pPr marL="90488" indent="-90488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82588" indent="-182563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566738" indent="-182563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749300" indent="-182563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931863" indent="-182563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GB" sz="1600" i="1" dirty="0">
                <a:latin typeface="Calibri"/>
                <a:cs typeface="Calibri"/>
              </a:rPr>
              <a:t>Sources: IEA Clean Tech Guide 2023; IEA Hydrogen Technology Collaboration Programme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3706190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EEE4411-3FD9-46E8-AC54-35FE352E29FA}"/>
              </a:ext>
            </a:extLst>
          </p:cNvPr>
          <p:cNvSpPr/>
          <p:nvPr/>
        </p:nvSpPr>
        <p:spPr>
          <a:xfrm>
            <a:off x="0" y="0"/>
            <a:ext cx="1188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Hydrogen Value Chain efficiency and losses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7B37ED1-E428-4426-AE9F-E483061554D5}"/>
              </a:ext>
            </a:extLst>
          </p:cNvPr>
          <p:cNvSpPr txBox="1"/>
          <p:nvPr/>
        </p:nvSpPr>
        <p:spPr>
          <a:xfrm>
            <a:off x="0" y="547591"/>
            <a:ext cx="91440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it-IT" b="1" u="sng" dirty="0" err="1">
                <a:solidFill>
                  <a:srgbClr val="002060"/>
                </a:solidFill>
              </a:rPr>
              <a:t>Example</a:t>
            </a:r>
            <a:r>
              <a:rPr lang="it-IT" b="1" u="sng" dirty="0">
                <a:solidFill>
                  <a:srgbClr val="002060"/>
                </a:solidFill>
              </a:rPr>
              <a:t> of efficiency </a:t>
            </a:r>
            <a:r>
              <a:rPr lang="it-IT" b="1" u="sng" dirty="0" err="1">
                <a:solidFill>
                  <a:srgbClr val="002060"/>
                </a:solidFill>
              </a:rPr>
              <a:t>losses</a:t>
            </a:r>
            <a:r>
              <a:rPr lang="it-IT" b="1" u="sng" dirty="0">
                <a:solidFill>
                  <a:srgbClr val="002060"/>
                </a:solidFill>
              </a:rPr>
              <a:t> </a:t>
            </a:r>
            <a:r>
              <a:rPr lang="it-IT" b="1" u="sng" dirty="0" err="1">
                <a:solidFill>
                  <a:srgbClr val="002060"/>
                </a:solidFill>
              </a:rPr>
              <a:t>along</a:t>
            </a:r>
            <a:r>
              <a:rPr lang="it-IT" b="1" u="sng" dirty="0">
                <a:solidFill>
                  <a:srgbClr val="002060"/>
                </a:solidFill>
              </a:rPr>
              <a:t> the hydrogen </a:t>
            </a:r>
            <a:r>
              <a:rPr lang="it-IT" b="1" u="sng" dirty="0" err="1">
                <a:solidFill>
                  <a:srgbClr val="002060"/>
                </a:solidFill>
              </a:rPr>
              <a:t>value</a:t>
            </a:r>
            <a:r>
              <a:rPr lang="it-IT" b="1" u="sng" dirty="0">
                <a:solidFill>
                  <a:srgbClr val="002060"/>
                </a:solidFill>
              </a:rPr>
              <a:t> </a:t>
            </a:r>
            <a:r>
              <a:rPr lang="it-IT" b="1" u="sng" dirty="0" err="1">
                <a:solidFill>
                  <a:srgbClr val="002060"/>
                </a:solidFill>
              </a:rPr>
              <a:t>chain</a:t>
            </a:r>
            <a:r>
              <a:rPr lang="it-IT" b="1" u="sng" dirty="0">
                <a:solidFill>
                  <a:srgbClr val="002060"/>
                </a:solidFill>
              </a:rPr>
              <a:t> and </a:t>
            </a:r>
            <a:r>
              <a:rPr lang="it-IT" b="1" u="sng" dirty="0" err="1">
                <a:solidFill>
                  <a:srgbClr val="002060"/>
                </a:solidFill>
              </a:rPr>
              <a:t>key</a:t>
            </a:r>
            <a:r>
              <a:rPr lang="it-IT" b="1" u="sng" dirty="0">
                <a:solidFill>
                  <a:srgbClr val="002060"/>
                </a:solidFill>
              </a:rPr>
              <a:t> </a:t>
            </a:r>
            <a:r>
              <a:rPr lang="it-IT" b="1" u="sng" dirty="0" err="1">
                <a:solidFill>
                  <a:srgbClr val="002060"/>
                </a:solidFill>
              </a:rPr>
              <a:t>improvements</a:t>
            </a:r>
            <a:endParaRPr lang="en-US" b="1" u="sng" dirty="0">
              <a:solidFill>
                <a:srgbClr val="002060"/>
              </a:solidFill>
            </a:endParaRPr>
          </a:p>
        </p:txBody>
      </p:sp>
      <p:sp>
        <p:nvSpPr>
          <p:cNvPr id="53" name="Označba mesta številke diapozitiva 3">
            <a:extLst>
              <a:ext uri="{FF2B5EF4-FFF2-40B4-BE49-F238E27FC236}">
                <a16:creationId xmlns:a16="http://schemas.microsoft.com/office/drawing/2014/main" id="{55827F85-1C9C-4EC4-9D12-0CDDC9E3D0D3}"/>
              </a:ext>
            </a:extLst>
          </p:cNvPr>
          <p:cNvSpPr txBox="1">
            <a:spLocks/>
          </p:cNvSpPr>
          <p:nvPr/>
        </p:nvSpPr>
        <p:spPr>
          <a:xfrm>
            <a:off x="11788674" y="6455735"/>
            <a:ext cx="400027" cy="3385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62B0EC-228D-4FBE-B2BB-F39727D4AFC5}" type="slidenum">
              <a:rPr lang="sl-SI" smtClean="0"/>
              <a:pPr algn="ctr"/>
              <a:t>13</a:t>
            </a:fld>
            <a:endParaRPr lang="sl-SI" dirty="0"/>
          </a:p>
        </p:txBody>
      </p:sp>
      <p:pic>
        <p:nvPicPr>
          <p:cNvPr id="93" name="Immagine 92">
            <a:extLst>
              <a:ext uri="{FF2B5EF4-FFF2-40B4-BE49-F238E27FC236}">
                <a16:creationId xmlns:a16="http://schemas.microsoft.com/office/drawing/2014/main" id="{A63E424C-10B2-48AA-ACAF-8ABC7F8D2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8"/>
          <a:stretch/>
        </p:blipFill>
        <p:spPr>
          <a:xfrm>
            <a:off x="1243354" y="2462891"/>
            <a:ext cx="10420420" cy="3969528"/>
          </a:xfrm>
          <a:prstGeom prst="rect">
            <a:avLst/>
          </a:prstGeom>
        </p:spPr>
      </p:pic>
      <p:pic>
        <p:nvPicPr>
          <p:cNvPr id="94" name="Immagine 93">
            <a:extLst>
              <a:ext uri="{FF2B5EF4-FFF2-40B4-BE49-F238E27FC236}">
                <a16:creationId xmlns:a16="http://schemas.microsoft.com/office/drawing/2014/main" id="{FFB195F1-974D-4587-B67F-D90BBCA3E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24" b="93277" l="8134" r="91866">
                        <a14:foregroundMark x1="63397" y1="8824" x2="63397" y2="8824"/>
                        <a14:foregroundMark x1="92344" y1="70588" x2="92344" y2="70588"/>
                        <a14:foregroundMark x1="8134" y1="63445" x2="8134" y2="63445"/>
                        <a14:foregroundMark x1="47847" y1="93277" x2="47847" y2="93277"/>
                        <a14:foregroundMark x1="70335" y1="80252" x2="70335" y2="80252"/>
                        <a14:foregroundMark x1="72967" y1="80252" x2="72967" y2="80252"/>
                        <a14:foregroundMark x1="48325" y1="91597" x2="48325" y2="91597"/>
                        <a14:foregroundMark x1="50718" y1="92437" x2="50718" y2="92437"/>
                        <a14:foregroundMark x1="19617" y1="80252" x2="19617" y2="80252"/>
                        <a14:foregroundMark x1="15311" y1="74790" x2="15311" y2="74790"/>
                        <a14:foregroundMark x1="25837" y1="77731" x2="25837" y2="77731"/>
                        <a14:foregroundMark x1="28708" y1="74790" x2="28708" y2="74790"/>
                        <a14:foregroundMark x1="20335" y1="75630" x2="20335" y2="75630"/>
                        <a14:foregroundMark x1="14593" y1="75630" x2="14593" y2="75630"/>
                        <a14:foregroundMark x1="13636" y1="74790" x2="13636" y2="74790"/>
                        <a14:foregroundMark x1="11244" y1="73109" x2="11244" y2="73109"/>
                        <a14:foregroundMark x1="12201" y1="74790" x2="12201" y2="74790"/>
                        <a14:foregroundMark x1="23206" y1="82773" x2="23206" y2="82773"/>
                        <a14:foregroundMark x1="56220" y1="90756" x2="56220" y2="90756"/>
                        <a14:foregroundMark x1="41388" y1="88235" x2="41388" y2="88235"/>
                        <a14:foregroundMark x1="36364" y1="86555" x2="36364" y2="86555"/>
                        <a14:foregroundMark x1="30144" y1="81092" x2="30144" y2="81092"/>
                        <a14:foregroundMark x1="30144" y1="81092" x2="30144" y2="81092"/>
                        <a14:foregroundMark x1="31818" y1="81933" x2="31818" y2="81933"/>
                        <a14:foregroundMark x1="32775" y1="83613" x2="32775" y2="83613"/>
                        <a14:foregroundMark x1="33254" y1="83613" x2="33254" y2="83613"/>
                        <a14:foregroundMark x1="63876" y1="78571" x2="63876" y2="78571"/>
                        <a14:foregroundMark x1="61722" y1="86555" x2="61722" y2="86555"/>
                        <a14:foregroundMark x1="61244" y1="86555" x2="61244" y2="86555"/>
                        <a14:foregroundMark x1="65311" y1="88235" x2="65311" y2="88235"/>
                        <a14:foregroundMark x1="65789" y1="88235" x2="65789" y2="88235"/>
                        <a14:foregroundMark x1="65789" y1="88235" x2="65789" y2="882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553" y="4532750"/>
            <a:ext cx="1092883" cy="636410"/>
          </a:xfrm>
          <a:prstGeom prst="rect">
            <a:avLst/>
          </a:prstGeom>
        </p:spPr>
      </p:pic>
      <p:pic>
        <p:nvPicPr>
          <p:cNvPr id="95" name="Elemento grafico 4" descr="Sole">
            <a:extLst>
              <a:ext uri="{FF2B5EF4-FFF2-40B4-BE49-F238E27FC236}">
                <a16:creationId xmlns:a16="http://schemas.microsoft.com/office/drawing/2014/main" id="{1BE489E4-29DB-4934-80D1-EF5699C05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9259" y="4142980"/>
            <a:ext cx="424892" cy="424892"/>
          </a:xfrm>
          <a:prstGeom prst="rect">
            <a:avLst/>
          </a:prstGeom>
        </p:spPr>
      </p:pic>
      <p:sp>
        <p:nvSpPr>
          <p:cNvPr id="96" name="CasellaDiTesto 20">
            <a:extLst>
              <a:ext uri="{FF2B5EF4-FFF2-40B4-BE49-F238E27FC236}">
                <a16:creationId xmlns:a16="http://schemas.microsoft.com/office/drawing/2014/main" id="{9704C96E-C114-4431-B96C-349D8BAF98CC}"/>
              </a:ext>
            </a:extLst>
          </p:cNvPr>
          <p:cNvSpPr txBox="1"/>
          <p:nvPr/>
        </p:nvSpPr>
        <p:spPr>
          <a:xfrm>
            <a:off x="-127927" y="5169160"/>
            <a:ext cx="152415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1600" dirty="0" err="1"/>
              <a:t>Electricity</a:t>
            </a:r>
            <a:r>
              <a:rPr lang="it-IT" sz="1600" dirty="0"/>
              <a:t> production from RES sources</a:t>
            </a:r>
          </a:p>
        </p:txBody>
      </p:sp>
      <p:sp>
        <p:nvSpPr>
          <p:cNvPr id="97" name="CasellaDiTesto 20">
            <a:extLst>
              <a:ext uri="{FF2B5EF4-FFF2-40B4-BE49-F238E27FC236}">
                <a16:creationId xmlns:a16="http://schemas.microsoft.com/office/drawing/2014/main" id="{B2A0248E-4DA3-4FD7-AE1E-A8D504690292}"/>
              </a:ext>
            </a:extLst>
          </p:cNvPr>
          <p:cNvSpPr txBox="1"/>
          <p:nvPr/>
        </p:nvSpPr>
        <p:spPr>
          <a:xfrm>
            <a:off x="1984316" y="3253537"/>
            <a:ext cx="188481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600" b="1" dirty="0"/>
              <a:t>95</a:t>
            </a:r>
            <a:r>
              <a:rPr lang="it-IT" sz="1600" dirty="0"/>
              <a:t> Electric </a:t>
            </a:r>
            <a:r>
              <a:rPr lang="it-IT" sz="1600" dirty="0" err="1"/>
              <a:t>energy</a:t>
            </a:r>
            <a:r>
              <a:rPr lang="it-IT" sz="1600" dirty="0"/>
              <a:t> </a:t>
            </a:r>
          </a:p>
          <a:p>
            <a:r>
              <a:rPr lang="it-IT" sz="1600" dirty="0" err="1"/>
              <a:t>distribution</a:t>
            </a:r>
            <a:endParaRPr lang="it-IT" sz="1600" dirty="0"/>
          </a:p>
        </p:txBody>
      </p:sp>
      <p:pic>
        <p:nvPicPr>
          <p:cNvPr id="98" name="Picture 2" descr="5.500 Traliccio Elettrico Illustrazioni stock, grafiche vettoriali  royalty-free e clip art - iStock | Traliccio elettrico controluce, Turbina,  Ponte a traliccio">
            <a:extLst>
              <a:ext uri="{FF2B5EF4-FFF2-40B4-BE49-F238E27FC236}">
                <a16:creationId xmlns:a16="http://schemas.microsoft.com/office/drawing/2014/main" id="{01B98B33-022C-4FFB-A207-44F477022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50" b="92484" l="9804" r="89706">
                        <a14:foregroundMark x1="64706" y1="91340" x2="64706" y2="91340"/>
                        <a14:foregroundMark x1="34314" y1="92647" x2="34314" y2="92647"/>
                        <a14:foregroundMark x1="48529" y1="9150" x2="48529" y2="9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75" y="2963834"/>
            <a:ext cx="932371" cy="93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CasellaDiTesto 20">
            <a:extLst>
              <a:ext uri="{FF2B5EF4-FFF2-40B4-BE49-F238E27FC236}">
                <a16:creationId xmlns:a16="http://schemas.microsoft.com/office/drawing/2014/main" id="{4C47849A-ADE2-4031-B6B1-3BFDFC9BC3C5}"/>
              </a:ext>
            </a:extLst>
          </p:cNvPr>
          <p:cNvSpPr txBox="1"/>
          <p:nvPr/>
        </p:nvSpPr>
        <p:spPr>
          <a:xfrm>
            <a:off x="1565711" y="3984744"/>
            <a:ext cx="92986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- 5%</a:t>
            </a:r>
            <a:endParaRPr lang="it-IT" dirty="0"/>
          </a:p>
        </p:txBody>
      </p:sp>
      <p:sp>
        <p:nvSpPr>
          <p:cNvPr id="100" name="CasellaDiTesto 20">
            <a:extLst>
              <a:ext uri="{FF2B5EF4-FFF2-40B4-BE49-F238E27FC236}">
                <a16:creationId xmlns:a16="http://schemas.microsoft.com/office/drawing/2014/main" id="{D65BF165-03E9-4699-B22E-09A42382665C}"/>
              </a:ext>
            </a:extLst>
          </p:cNvPr>
          <p:cNvSpPr txBox="1"/>
          <p:nvPr/>
        </p:nvSpPr>
        <p:spPr>
          <a:xfrm>
            <a:off x="4631535" y="2961149"/>
            <a:ext cx="149281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600" b="1" dirty="0"/>
              <a:t>67 </a:t>
            </a:r>
            <a:r>
              <a:rPr lang="it-IT" sz="1600" dirty="0"/>
              <a:t>Hydrogen </a:t>
            </a:r>
          </a:p>
          <a:p>
            <a:r>
              <a:rPr lang="it-IT" sz="1600" dirty="0"/>
              <a:t>production</a:t>
            </a:r>
            <a:endParaRPr lang="it-IT" sz="1600" dirty="0">
              <a:cs typeface="Calibri"/>
            </a:endParaRPr>
          </a:p>
        </p:txBody>
      </p:sp>
      <p:sp>
        <p:nvSpPr>
          <p:cNvPr id="101" name="CasellaDiTesto 20">
            <a:extLst>
              <a:ext uri="{FF2B5EF4-FFF2-40B4-BE49-F238E27FC236}">
                <a16:creationId xmlns:a16="http://schemas.microsoft.com/office/drawing/2014/main" id="{1B179046-DFD5-45EF-A4E1-4210FA9D2E3F}"/>
              </a:ext>
            </a:extLst>
          </p:cNvPr>
          <p:cNvSpPr txBox="1"/>
          <p:nvPr/>
        </p:nvSpPr>
        <p:spPr>
          <a:xfrm>
            <a:off x="4006282" y="3674850"/>
            <a:ext cx="11089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- 30%</a:t>
            </a:r>
            <a:endParaRPr lang="it-IT" dirty="0"/>
          </a:p>
        </p:txBody>
      </p:sp>
      <p:pic>
        <p:nvPicPr>
          <p:cNvPr id="102" name="Picture 2" descr="Electrolysis - Free industry icons">
            <a:extLst>
              <a:ext uri="{FF2B5EF4-FFF2-40B4-BE49-F238E27FC236}">
                <a16:creationId xmlns:a16="http://schemas.microsoft.com/office/drawing/2014/main" id="{001761F9-8931-4377-9CF4-CC96A143D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685" y="2951668"/>
            <a:ext cx="603738" cy="60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CasellaDiTesto 20">
            <a:extLst>
              <a:ext uri="{FF2B5EF4-FFF2-40B4-BE49-F238E27FC236}">
                <a16:creationId xmlns:a16="http://schemas.microsoft.com/office/drawing/2014/main" id="{10D74706-02E8-4CCA-B38E-DB57B23FD1F6}"/>
              </a:ext>
            </a:extLst>
          </p:cNvPr>
          <p:cNvSpPr txBox="1"/>
          <p:nvPr/>
        </p:nvSpPr>
        <p:spPr>
          <a:xfrm>
            <a:off x="6694539" y="5666704"/>
            <a:ext cx="253472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600" b="1" dirty="0"/>
              <a:t>29</a:t>
            </a:r>
            <a:r>
              <a:rPr lang="it-IT" sz="1600" dirty="0"/>
              <a:t> </a:t>
            </a:r>
            <a:r>
              <a:rPr lang="it-IT" sz="1600" dirty="0" err="1"/>
              <a:t>Electrolyser</a:t>
            </a:r>
            <a:r>
              <a:rPr lang="it-IT" sz="1600" dirty="0"/>
              <a:t> </a:t>
            </a:r>
          </a:p>
          <a:p>
            <a:r>
              <a:rPr lang="it-IT" sz="1600" dirty="0" err="1"/>
              <a:t>losses</a:t>
            </a:r>
            <a:endParaRPr lang="it-IT" sz="1600" dirty="0"/>
          </a:p>
        </p:txBody>
      </p:sp>
      <p:sp>
        <p:nvSpPr>
          <p:cNvPr id="104" name="CasellaDiTesto 20">
            <a:extLst>
              <a:ext uri="{FF2B5EF4-FFF2-40B4-BE49-F238E27FC236}">
                <a16:creationId xmlns:a16="http://schemas.microsoft.com/office/drawing/2014/main" id="{3CF433F4-F431-4CCE-BEBA-92D5203EF2CB}"/>
              </a:ext>
            </a:extLst>
          </p:cNvPr>
          <p:cNvSpPr txBox="1"/>
          <p:nvPr/>
        </p:nvSpPr>
        <p:spPr>
          <a:xfrm>
            <a:off x="4286876" y="6023305"/>
            <a:ext cx="261564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600" b="1" dirty="0"/>
              <a:t>5</a:t>
            </a:r>
            <a:r>
              <a:rPr lang="it-IT" sz="1600" dirty="0"/>
              <a:t> Transmission</a:t>
            </a:r>
          </a:p>
          <a:p>
            <a:r>
              <a:rPr lang="it-IT" sz="1600" dirty="0"/>
              <a:t> </a:t>
            </a:r>
            <a:r>
              <a:rPr lang="it-IT" sz="1600" dirty="0" err="1"/>
              <a:t>losses</a:t>
            </a:r>
            <a:endParaRPr lang="it-IT" sz="1600" dirty="0"/>
          </a:p>
        </p:txBody>
      </p:sp>
      <p:sp>
        <p:nvSpPr>
          <p:cNvPr id="105" name="CasellaDiTesto 20">
            <a:extLst>
              <a:ext uri="{FF2B5EF4-FFF2-40B4-BE49-F238E27FC236}">
                <a16:creationId xmlns:a16="http://schemas.microsoft.com/office/drawing/2014/main" id="{F7133A78-AD42-4E15-9E8B-C1C287B8C25C}"/>
              </a:ext>
            </a:extLst>
          </p:cNvPr>
          <p:cNvSpPr txBox="1"/>
          <p:nvPr/>
        </p:nvSpPr>
        <p:spPr>
          <a:xfrm>
            <a:off x="9179156" y="5376974"/>
            <a:ext cx="253472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600" b="1" dirty="0"/>
              <a:t>7</a:t>
            </a:r>
            <a:r>
              <a:rPr lang="it-IT" sz="1600" dirty="0"/>
              <a:t> Storage </a:t>
            </a:r>
          </a:p>
          <a:p>
            <a:r>
              <a:rPr lang="it-IT" sz="1600" dirty="0" err="1"/>
              <a:t>losses</a:t>
            </a:r>
            <a:endParaRPr lang="it-IT" sz="1600" dirty="0"/>
          </a:p>
        </p:txBody>
      </p:sp>
      <p:pic>
        <p:nvPicPr>
          <p:cNvPr id="106" name="Immagine 105">
            <a:extLst>
              <a:ext uri="{FF2B5EF4-FFF2-40B4-BE49-F238E27FC236}">
                <a16:creationId xmlns:a16="http://schemas.microsoft.com/office/drawing/2014/main" id="{0A0C4273-3679-4760-954D-6705B8198D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4628" y1="56701" x2="44628" y2="56701"/>
                        <a14:foregroundMark x1="59504" y1="60825" x2="59504" y2="60825"/>
                        <a14:foregroundMark x1="31818" y1="61340" x2="31818" y2="61340"/>
                        <a14:foregroundMark x1="32645" y1="56701" x2="32645" y2="56701"/>
                        <a14:foregroundMark x1="31818" y1="56701" x2="31818" y2="56701"/>
                        <a14:foregroundMark x1="33058" y1="56186" x2="33058" y2="56186"/>
                        <a14:foregroundMark x1="28926" y1="55670" x2="28926" y2="55670"/>
                        <a14:foregroundMark x1="28512" y1="54639" x2="26860" y2="53608"/>
                        <a14:foregroundMark x1="22314" y1="53608" x2="20661" y2="53608"/>
                        <a14:foregroundMark x1="20661" y1="53608" x2="22727" y2="61340"/>
                        <a14:foregroundMark x1="24380" y1="62371" x2="24380" y2="62371"/>
                        <a14:foregroundMark x1="64050" y1="47938" x2="64050" y2="47938"/>
                        <a14:foregroundMark x1="71901" y1="47938" x2="71901" y2="47938"/>
                        <a14:foregroundMark x1="71901" y1="47938" x2="71901" y2="47938"/>
                        <a14:foregroundMark x1="71901" y1="47938" x2="41322" y2="57216"/>
                        <a14:foregroundMark x1="41322" y1="57216" x2="25620" y2="51546"/>
                        <a14:foregroundMark x1="39256" y1="64948" x2="19421" y2="39175"/>
                        <a14:foregroundMark x1="19421" y1="39175" x2="54545" y2="37629"/>
                        <a14:foregroundMark x1="54545" y1="37629" x2="32231" y2="57732"/>
                        <a14:foregroundMark x1="32231" y1="57732" x2="79752" y2="64948"/>
                        <a14:foregroundMark x1="79752" y1="64948" x2="54545" y2="77835"/>
                        <a14:foregroundMark x1="54545" y1="77835" x2="49174" y2="74227"/>
                        <a14:foregroundMark x1="25207" y1="68557" x2="25207" y2="68557"/>
                        <a14:foregroundMark x1="25207" y1="68557" x2="25207" y2="71134"/>
                        <a14:foregroundMark x1="74793" y1="50515" x2="74793" y2="50515"/>
                        <a14:foregroundMark x1="28926" y1="85052" x2="28926" y2="85052"/>
                        <a14:foregroundMark x1="69835" y1="84021" x2="69835" y2="84021"/>
                        <a14:foregroundMark x1="49587" y1="31443" x2="49587" y2="31443"/>
                        <a14:foregroundMark x1="50413" y1="25773" x2="50413" y2="25773"/>
                        <a14:foregroundMark x1="49587" y1="17010" x2="49587" y2="17010"/>
                        <a14:foregroundMark x1="62397" y1="47938" x2="62397" y2="47938"/>
                        <a14:foregroundMark x1="70248" y1="50000" x2="67355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4920" y="2746441"/>
            <a:ext cx="787495" cy="631298"/>
          </a:xfrm>
          <a:prstGeom prst="rect">
            <a:avLst/>
          </a:prstGeom>
        </p:spPr>
      </p:pic>
      <p:sp>
        <p:nvSpPr>
          <p:cNvPr id="107" name="CasellaDiTesto 20">
            <a:extLst>
              <a:ext uri="{FF2B5EF4-FFF2-40B4-BE49-F238E27FC236}">
                <a16:creationId xmlns:a16="http://schemas.microsoft.com/office/drawing/2014/main" id="{0BA8A6A8-F305-4A06-B28B-16548F19E5B9}"/>
              </a:ext>
            </a:extLst>
          </p:cNvPr>
          <p:cNvSpPr txBox="1"/>
          <p:nvPr/>
        </p:nvSpPr>
        <p:spPr>
          <a:xfrm>
            <a:off x="6990033" y="2817931"/>
            <a:ext cx="168860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600" b="1" dirty="0"/>
              <a:t>60 </a:t>
            </a:r>
            <a:r>
              <a:rPr lang="it-IT" sz="1600" dirty="0" err="1"/>
              <a:t>Compression</a:t>
            </a:r>
            <a:endParaRPr lang="it-IT" sz="1600" dirty="0"/>
          </a:p>
          <a:p>
            <a:r>
              <a:rPr lang="it-IT" sz="1600" dirty="0"/>
              <a:t>/ storage</a:t>
            </a:r>
          </a:p>
        </p:txBody>
      </p:sp>
      <p:sp>
        <p:nvSpPr>
          <p:cNvPr id="108" name="CasellaDiTesto 107">
            <a:extLst>
              <a:ext uri="{FF2B5EF4-FFF2-40B4-BE49-F238E27FC236}">
                <a16:creationId xmlns:a16="http://schemas.microsoft.com/office/drawing/2014/main" id="{34FCB7CD-1A28-4644-8300-D1D254EB3E10}"/>
              </a:ext>
            </a:extLst>
          </p:cNvPr>
          <p:cNvSpPr txBox="1"/>
          <p:nvPr/>
        </p:nvSpPr>
        <p:spPr>
          <a:xfrm>
            <a:off x="6551467" y="3425791"/>
            <a:ext cx="1241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- 10%</a:t>
            </a:r>
            <a:endParaRPr lang="it-IT" dirty="0"/>
          </a:p>
        </p:txBody>
      </p:sp>
      <p:sp>
        <p:nvSpPr>
          <p:cNvPr id="109" name="CasellaDiTesto 20">
            <a:extLst>
              <a:ext uri="{FF2B5EF4-FFF2-40B4-BE49-F238E27FC236}">
                <a16:creationId xmlns:a16="http://schemas.microsoft.com/office/drawing/2014/main" id="{ED06550E-1B38-4C4C-B732-63E8D94A463F}"/>
              </a:ext>
            </a:extLst>
          </p:cNvPr>
          <p:cNvSpPr txBox="1"/>
          <p:nvPr/>
        </p:nvSpPr>
        <p:spPr>
          <a:xfrm>
            <a:off x="9805899" y="2625906"/>
            <a:ext cx="300064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600" b="1" dirty="0"/>
              <a:t>36 </a:t>
            </a:r>
            <a:r>
              <a:rPr lang="it-IT" sz="1600" dirty="0" err="1"/>
              <a:t>Electricity</a:t>
            </a:r>
            <a:r>
              <a:rPr lang="it-IT" sz="1600" dirty="0"/>
              <a:t> production</a:t>
            </a:r>
            <a:endParaRPr lang="it-IT" dirty="0"/>
          </a:p>
        </p:txBody>
      </p:sp>
      <p:sp>
        <p:nvSpPr>
          <p:cNvPr id="110" name="CasellaDiTesto 20">
            <a:extLst>
              <a:ext uri="{FF2B5EF4-FFF2-40B4-BE49-F238E27FC236}">
                <a16:creationId xmlns:a16="http://schemas.microsoft.com/office/drawing/2014/main" id="{4FA9B277-98E7-4127-8DDA-E9F685CF37D8}"/>
              </a:ext>
            </a:extLst>
          </p:cNvPr>
          <p:cNvSpPr txBox="1"/>
          <p:nvPr/>
        </p:nvSpPr>
        <p:spPr>
          <a:xfrm>
            <a:off x="10753928" y="2970653"/>
            <a:ext cx="1241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- 40%</a:t>
            </a:r>
            <a:endParaRPr lang="it-IT" dirty="0"/>
          </a:p>
        </p:txBody>
      </p:sp>
      <p:sp>
        <p:nvSpPr>
          <p:cNvPr id="111" name="CasellaDiTesto 20">
            <a:extLst>
              <a:ext uri="{FF2B5EF4-FFF2-40B4-BE49-F238E27FC236}">
                <a16:creationId xmlns:a16="http://schemas.microsoft.com/office/drawing/2014/main" id="{34D2694C-CC03-4BA5-8539-93BB12AC83D6}"/>
              </a:ext>
            </a:extLst>
          </p:cNvPr>
          <p:cNvSpPr txBox="1"/>
          <p:nvPr/>
        </p:nvSpPr>
        <p:spPr>
          <a:xfrm>
            <a:off x="10487521" y="3377739"/>
            <a:ext cx="181247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1600" b="1" dirty="0"/>
              <a:t>24 </a:t>
            </a:r>
            <a:r>
              <a:rPr lang="it-IT" sz="1600" dirty="0"/>
              <a:t>Fuel </a:t>
            </a:r>
            <a:r>
              <a:rPr lang="it-IT" sz="1600" dirty="0" err="1"/>
              <a:t>cell</a:t>
            </a:r>
            <a:r>
              <a:rPr lang="it-IT" sz="1600" dirty="0"/>
              <a:t> </a:t>
            </a:r>
          </a:p>
          <a:p>
            <a:pPr algn="ctr"/>
            <a:r>
              <a:rPr lang="it-IT" sz="1600" dirty="0" err="1"/>
              <a:t>losses</a:t>
            </a:r>
          </a:p>
        </p:txBody>
      </p:sp>
      <p:grpSp>
        <p:nvGrpSpPr>
          <p:cNvPr id="112" name="Gruppo 111">
            <a:extLst>
              <a:ext uri="{FF2B5EF4-FFF2-40B4-BE49-F238E27FC236}">
                <a16:creationId xmlns:a16="http://schemas.microsoft.com/office/drawing/2014/main" id="{A44D3164-1FBC-44CB-9DA9-E6FEBC6E899D}"/>
              </a:ext>
            </a:extLst>
          </p:cNvPr>
          <p:cNvGrpSpPr/>
          <p:nvPr/>
        </p:nvGrpSpPr>
        <p:grpSpPr>
          <a:xfrm>
            <a:off x="9621908" y="3778515"/>
            <a:ext cx="694499" cy="789357"/>
            <a:chOff x="5438797" y="3724707"/>
            <a:chExt cx="450588" cy="558877"/>
          </a:xfrm>
        </p:grpSpPr>
        <p:pic>
          <p:nvPicPr>
            <p:cNvPr id="113" name="Elemento grafico 112" descr="Fabbrica">
              <a:extLst>
                <a:ext uri="{FF2B5EF4-FFF2-40B4-BE49-F238E27FC236}">
                  <a16:creationId xmlns:a16="http://schemas.microsoft.com/office/drawing/2014/main" id="{01455CDD-E5D9-45EF-914B-8F36F22E6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438797" y="3832996"/>
              <a:ext cx="450588" cy="450588"/>
            </a:xfrm>
            <a:prstGeom prst="rect">
              <a:avLst/>
            </a:prstGeom>
          </p:spPr>
        </p:pic>
        <p:pic>
          <p:nvPicPr>
            <p:cNvPr id="114" name="Elemento grafico 113" descr="Foglia">
              <a:extLst>
                <a:ext uri="{FF2B5EF4-FFF2-40B4-BE49-F238E27FC236}">
                  <a16:creationId xmlns:a16="http://schemas.microsoft.com/office/drawing/2014/main" id="{3187B6EE-8826-4614-870E-4313DE9C3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503786" y="3724707"/>
              <a:ext cx="182108" cy="182108"/>
            </a:xfrm>
            <a:prstGeom prst="rect">
              <a:avLst/>
            </a:prstGeom>
          </p:spPr>
        </p:pic>
      </p:grpSp>
      <p:grpSp>
        <p:nvGrpSpPr>
          <p:cNvPr id="115" name="Gruppo 114">
            <a:extLst>
              <a:ext uri="{FF2B5EF4-FFF2-40B4-BE49-F238E27FC236}">
                <a16:creationId xmlns:a16="http://schemas.microsoft.com/office/drawing/2014/main" id="{A7E20577-64BB-45C9-84DF-D5DA78601C97}"/>
              </a:ext>
            </a:extLst>
          </p:cNvPr>
          <p:cNvGrpSpPr/>
          <p:nvPr/>
        </p:nvGrpSpPr>
        <p:grpSpPr>
          <a:xfrm>
            <a:off x="9365740" y="2691045"/>
            <a:ext cx="542622" cy="706703"/>
            <a:chOff x="6276439" y="2529444"/>
            <a:chExt cx="449086" cy="578108"/>
          </a:xfrm>
        </p:grpSpPr>
        <p:pic>
          <p:nvPicPr>
            <p:cNvPr id="116" name="Elemento grafico 115" descr="Bus">
              <a:extLst>
                <a:ext uri="{FF2B5EF4-FFF2-40B4-BE49-F238E27FC236}">
                  <a16:creationId xmlns:a16="http://schemas.microsoft.com/office/drawing/2014/main" id="{4A6F76C3-8F0A-4631-8C39-44745BEC1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276439" y="2529444"/>
              <a:ext cx="374620" cy="374620"/>
            </a:xfrm>
            <a:prstGeom prst="rect">
              <a:avLst/>
            </a:prstGeom>
          </p:spPr>
        </p:pic>
        <p:sp>
          <p:nvSpPr>
            <p:cNvPr id="117" name="CasellaDiTesto 116">
              <a:extLst>
                <a:ext uri="{FF2B5EF4-FFF2-40B4-BE49-F238E27FC236}">
                  <a16:creationId xmlns:a16="http://schemas.microsoft.com/office/drawing/2014/main" id="{56AF5342-1C49-4417-94FE-9321C73DC873}"/>
                </a:ext>
              </a:extLst>
            </p:cNvPr>
            <p:cNvSpPr txBox="1"/>
            <p:nvPr/>
          </p:nvSpPr>
          <p:spPr>
            <a:xfrm>
              <a:off x="6349300" y="2680147"/>
              <a:ext cx="32004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700" b="1" dirty="0">
                  <a:solidFill>
                    <a:srgbClr val="0070C0"/>
                  </a:solidFill>
                </a:rPr>
                <a:t>H</a:t>
              </a:r>
              <a:r>
                <a:rPr lang="it-IT" sz="700" b="1" baseline="-25000" dirty="0">
                  <a:solidFill>
                    <a:srgbClr val="0070C0"/>
                  </a:solidFill>
                </a:rPr>
                <a:t>2</a:t>
              </a:r>
              <a:endParaRPr lang="en-US" sz="700" b="1" baseline="-25000" dirty="0">
                <a:solidFill>
                  <a:srgbClr val="0070C0"/>
                </a:solidFill>
              </a:endParaRPr>
            </a:p>
          </p:txBody>
        </p:sp>
        <p:pic>
          <p:nvPicPr>
            <p:cNvPr id="118" name="Elemento grafico 117" descr="Autocarro">
              <a:extLst>
                <a:ext uri="{FF2B5EF4-FFF2-40B4-BE49-F238E27FC236}">
                  <a16:creationId xmlns:a16="http://schemas.microsoft.com/office/drawing/2014/main" id="{F2F4B6EE-1394-4804-92E0-4572CD8BB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365912" y="2747939"/>
              <a:ext cx="359613" cy="359613"/>
            </a:xfrm>
            <a:prstGeom prst="rect">
              <a:avLst/>
            </a:prstGeom>
          </p:spPr>
        </p:pic>
        <p:sp>
          <p:nvSpPr>
            <p:cNvPr id="119" name="CasellaDiTesto 118">
              <a:extLst>
                <a:ext uri="{FF2B5EF4-FFF2-40B4-BE49-F238E27FC236}">
                  <a16:creationId xmlns:a16="http://schemas.microsoft.com/office/drawing/2014/main" id="{5C6A599F-1B93-479E-9DF8-37ADEA938285}"/>
                </a:ext>
              </a:extLst>
            </p:cNvPr>
            <p:cNvSpPr txBox="1"/>
            <p:nvPr/>
          </p:nvSpPr>
          <p:spPr>
            <a:xfrm>
              <a:off x="6402580" y="2806594"/>
              <a:ext cx="32004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700" b="1" dirty="0">
                  <a:solidFill>
                    <a:srgbClr val="002060"/>
                  </a:solidFill>
                </a:rPr>
                <a:t>H</a:t>
              </a:r>
              <a:r>
                <a:rPr lang="it-IT" sz="700" b="1" baseline="-25000" dirty="0">
                  <a:solidFill>
                    <a:srgbClr val="002060"/>
                  </a:solidFill>
                </a:rPr>
                <a:t>2</a:t>
              </a:r>
              <a:endParaRPr lang="en-US" sz="700" b="1" baseline="-250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20" name="Elemento grafico 119" descr="Città">
            <a:extLst>
              <a:ext uri="{FF2B5EF4-FFF2-40B4-BE49-F238E27FC236}">
                <a16:creationId xmlns:a16="http://schemas.microsoft.com/office/drawing/2014/main" id="{C4E31916-89D6-4404-A7C2-E33B1F62757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883241" y="2708709"/>
            <a:ext cx="479259" cy="479259"/>
          </a:xfrm>
          <a:prstGeom prst="rect">
            <a:avLst/>
          </a:prstGeom>
        </p:spPr>
      </p:pic>
      <p:sp>
        <p:nvSpPr>
          <p:cNvPr id="121" name="CasellaDiTesto 20">
            <a:extLst>
              <a:ext uri="{FF2B5EF4-FFF2-40B4-BE49-F238E27FC236}">
                <a16:creationId xmlns:a16="http://schemas.microsoft.com/office/drawing/2014/main" id="{6623A18D-51CE-447C-B6B2-36BD9DAD807B}"/>
              </a:ext>
            </a:extLst>
          </p:cNvPr>
          <p:cNvSpPr txBox="1"/>
          <p:nvPr/>
        </p:nvSpPr>
        <p:spPr>
          <a:xfrm>
            <a:off x="9908235" y="4434488"/>
            <a:ext cx="211476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600" dirty="0"/>
              <a:t>Other end </a:t>
            </a:r>
            <a:r>
              <a:rPr lang="it-IT" sz="1600" dirty="0" err="1"/>
              <a:t>uses</a:t>
            </a:r>
            <a:endParaRPr lang="it-IT" dirty="0"/>
          </a:p>
        </p:txBody>
      </p:sp>
      <p:sp>
        <p:nvSpPr>
          <p:cNvPr id="122" name="Freccia a destra 121">
            <a:extLst>
              <a:ext uri="{FF2B5EF4-FFF2-40B4-BE49-F238E27FC236}">
                <a16:creationId xmlns:a16="http://schemas.microsoft.com/office/drawing/2014/main" id="{8F13C1E0-16C6-4770-81D9-950D2F67250D}"/>
              </a:ext>
            </a:extLst>
          </p:cNvPr>
          <p:cNvSpPr/>
          <p:nvPr/>
        </p:nvSpPr>
        <p:spPr>
          <a:xfrm>
            <a:off x="11622977" y="4206310"/>
            <a:ext cx="400027" cy="571016"/>
          </a:xfrm>
          <a:prstGeom prst="rightArrow">
            <a:avLst/>
          </a:prstGeom>
          <a:solidFill>
            <a:srgbClr val="C6C6C6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Freccia in giù 122">
            <a:extLst>
              <a:ext uri="{FF2B5EF4-FFF2-40B4-BE49-F238E27FC236}">
                <a16:creationId xmlns:a16="http://schemas.microsoft.com/office/drawing/2014/main" id="{E388CA23-8461-4843-840B-D4B2AA34EDED}"/>
              </a:ext>
            </a:extLst>
          </p:cNvPr>
          <p:cNvSpPr/>
          <p:nvPr/>
        </p:nvSpPr>
        <p:spPr>
          <a:xfrm rot="10800000">
            <a:off x="4427396" y="2317574"/>
            <a:ext cx="635901" cy="416688"/>
          </a:xfrm>
          <a:prstGeom prst="downArrow">
            <a:avLst/>
          </a:prstGeom>
          <a:solidFill>
            <a:srgbClr val="A5CB8B"/>
          </a:solidFill>
          <a:ln>
            <a:solidFill>
              <a:srgbClr val="7EB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Freccia in giù 123">
            <a:extLst>
              <a:ext uri="{FF2B5EF4-FFF2-40B4-BE49-F238E27FC236}">
                <a16:creationId xmlns:a16="http://schemas.microsoft.com/office/drawing/2014/main" id="{66AD2808-5FEB-4FCE-82AC-2117B8114198}"/>
              </a:ext>
            </a:extLst>
          </p:cNvPr>
          <p:cNvSpPr/>
          <p:nvPr/>
        </p:nvSpPr>
        <p:spPr>
          <a:xfrm rot="10800000">
            <a:off x="7141039" y="2252985"/>
            <a:ext cx="635901" cy="416688"/>
          </a:xfrm>
          <a:prstGeom prst="downArrow">
            <a:avLst/>
          </a:prstGeom>
          <a:solidFill>
            <a:srgbClr val="A5CB8B"/>
          </a:solidFill>
          <a:ln>
            <a:solidFill>
              <a:srgbClr val="7EB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asellaDiTesto 124">
            <a:extLst>
              <a:ext uri="{FF2B5EF4-FFF2-40B4-BE49-F238E27FC236}">
                <a16:creationId xmlns:a16="http://schemas.microsoft.com/office/drawing/2014/main" id="{31B45FD1-BEA8-4508-9303-659E83956AD2}"/>
              </a:ext>
            </a:extLst>
          </p:cNvPr>
          <p:cNvSpPr txBox="1"/>
          <p:nvPr/>
        </p:nvSpPr>
        <p:spPr>
          <a:xfrm>
            <a:off x="3594351" y="1214138"/>
            <a:ext cx="2357456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/>
              <a:t>Electricity</a:t>
            </a:r>
            <a:r>
              <a:rPr lang="it-IT" sz="1400" dirty="0"/>
              <a:t> </a:t>
            </a:r>
            <a:r>
              <a:rPr lang="it-IT" sz="1400" dirty="0" err="1"/>
              <a:t>consumption</a:t>
            </a:r>
            <a:endParaRPr lang="it-I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O&amp;M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Lifetime</a:t>
            </a:r>
          </a:p>
          <a:p>
            <a:r>
              <a:rPr lang="it-IT" sz="1400" dirty="0"/>
              <a:t>…</a:t>
            </a:r>
          </a:p>
        </p:txBody>
      </p:sp>
      <p:sp>
        <p:nvSpPr>
          <p:cNvPr id="126" name="CasellaDiTesto 125">
            <a:extLst>
              <a:ext uri="{FF2B5EF4-FFF2-40B4-BE49-F238E27FC236}">
                <a16:creationId xmlns:a16="http://schemas.microsoft.com/office/drawing/2014/main" id="{78BB4531-C769-49AE-93A5-D8B078D72DC4}"/>
              </a:ext>
            </a:extLst>
          </p:cNvPr>
          <p:cNvSpPr txBox="1"/>
          <p:nvPr/>
        </p:nvSpPr>
        <p:spPr>
          <a:xfrm>
            <a:off x="9042221" y="1187770"/>
            <a:ext cx="2548371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FC </a:t>
            </a:r>
            <a:r>
              <a:rPr lang="it-IT" sz="1400" dirty="0" err="1"/>
              <a:t>stack</a:t>
            </a:r>
            <a:r>
              <a:rPr lang="it-IT" sz="1400" dirty="0"/>
              <a:t> </a:t>
            </a:r>
            <a:r>
              <a:rPr lang="it-IT" sz="1400" dirty="0" err="1"/>
              <a:t>durability</a:t>
            </a:r>
            <a:endParaRPr lang="it-I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/>
              <a:t>Electricial</a:t>
            </a:r>
            <a:r>
              <a:rPr lang="it-IT" sz="1400" dirty="0"/>
              <a:t>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/>
              <a:t>Quantity</a:t>
            </a:r>
            <a:r>
              <a:rPr lang="it-IT" sz="1400" dirty="0"/>
              <a:t> of H</a:t>
            </a:r>
            <a:r>
              <a:rPr lang="it-IT" sz="1400" baseline="-25000" dirty="0"/>
              <a:t>2</a:t>
            </a:r>
            <a:r>
              <a:rPr lang="it-IT" sz="1400" dirty="0"/>
              <a:t> </a:t>
            </a:r>
            <a:r>
              <a:rPr lang="it-IT" sz="1400" dirty="0" err="1"/>
              <a:t>consumed</a:t>
            </a:r>
            <a:endParaRPr lang="it-IT" sz="1400" dirty="0"/>
          </a:p>
          <a:p>
            <a:r>
              <a:rPr lang="it-IT" sz="1400" dirty="0"/>
              <a:t>…</a:t>
            </a:r>
          </a:p>
        </p:txBody>
      </p:sp>
      <p:sp>
        <p:nvSpPr>
          <p:cNvPr id="127" name="Freccia in giù 126">
            <a:extLst>
              <a:ext uri="{FF2B5EF4-FFF2-40B4-BE49-F238E27FC236}">
                <a16:creationId xmlns:a16="http://schemas.microsoft.com/office/drawing/2014/main" id="{A578E90E-4C8E-4AED-B98A-94AB434691A1}"/>
              </a:ext>
            </a:extLst>
          </p:cNvPr>
          <p:cNvSpPr/>
          <p:nvPr/>
        </p:nvSpPr>
        <p:spPr>
          <a:xfrm rot="10800000">
            <a:off x="9848272" y="2204109"/>
            <a:ext cx="635901" cy="416688"/>
          </a:xfrm>
          <a:prstGeom prst="downArrow">
            <a:avLst/>
          </a:prstGeom>
          <a:solidFill>
            <a:srgbClr val="7EB559"/>
          </a:solidFill>
          <a:ln>
            <a:solidFill>
              <a:srgbClr val="7EB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CasellaDiTesto 127">
            <a:extLst>
              <a:ext uri="{FF2B5EF4-FFF2-40B4-BE49-F238E27FC236}">
                <a16:creationId xmlns:a16="http://schemas.microsoft.com/office/drawing/2014/main" id="{F59FCE05-BD47-4998-B4D9-84524DEAC28B}"/>
              </a:ext>
            </a:extLst>
          </p:cNvPr>
          <p:cNvSpPr txBox="1"/>
          <p:nvPr/>
        </p:nvSpPr>
        <p:spPr>
          <a:xfrm>
            <a:off x="6318286" y="1186668"/>
            <a:ext cx="2357456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Tank </a:t>
            </a:r>
            <a:r>
              <a:rPr lang="it-IT" sz="1400" dirty="0" err="1"/>
              <a:t>Gravimetic</a:t>
            </a:r>
            <a:r>
              <a:rPr lang="it-IT" sz="1400" dirty="0"/>
              <a:t> </a:t>
            </a:r>
            <a:r>
              <a:rPr lang="it-IT" sz="1400" dirty="0" err="1"/>
              <a:t>density</a:t>
            </a:r>
            <a:endParaRPr lang="it-I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Storage tank CAPEX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Tank capital cost</a:t>
            </a:r>
          </a:p>
          <a:p>
            <a:r>
              <a:rPr lang="it-IT" sz="1400" dirty="0"/>
              <a:t>…</a:t>
            </a:r>
          </a:p>
        </p:txBody>
      </p:sp>
      <p:sp>
        <p:nvSpPr>
          <p:cNvPr id="129" name="Freccia in giù 128">
            <a:extLst>
              <a:ext uri="{FF2B5EF4-FFF2-40B4-BE49-F238E27FC236}">
                <a16:creationId xmlns:a16="http://schemas.microsoft.com/office/drawing/2014/main" id="{203449E9-AC97-4405-9674-A73F9638E81A}"/>
              </a:ext>
            </a:extLst>
          </p:cNvPr>
          <p:cNvSpPr/>
          <p:nvPr/>
        </p:nvSpPr>
        <p:spPr>
          <a:xfrm rot="10800000">
            <a:off x="1148259" y="2311154"/>
            <a:ext cx="635901" cy="416688"/>
          </a:xfrm>
          <a:prstGeom prst="downArrow">
            <a:avLst/>
          </a:prstGeom>
          <a:solidFill>
            <a:srgbClr val="B7D6A3"/>
          </a:solidFill>
          <a:ln>
            <a:solidFill>
              <a:srgbClr val="7EB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CasellaDiTesto 129">
            <a:extLst>
              <a:ext uri="{FF2B5EF4-FFF2-40B4-BE49-F238E27FC236}">
                <a16:creationId xmlns:a16="http://schemas.microsoft.com/office/drawing/2014/main" id="{F5526113-16B5-49EC-8760-40361E6DF7E1}"/>
              </a:ext>
            </a:extLst>
          </p:cNvPr>
          <p:cNvSpPr txBox="1"/>
          <p:nvPr/>
        </p:nvSpPr>
        <p:spPr>
          <a:xfrm>
            <a:off x="405186" y="1194372"/>
            <a:ext cx="2265296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PV Performance 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PV Energy and power performance indexes</a:t>
            </a:r>
          </a:p>
          <a:p>
            <a:r>
              <a:rPr lang="it-IT" sz="1400" dirty="0"/>
              <a:t>…</a:t>
            </a:r>
          </a:p>
        </p:txBody>
      </p:sp>
      <p:grpSp>
        <p:nvGrpSpPr>
          <p:cNvPr id="131" name="Group 19">
            <a:extLst>
              <a:ext uri="{FF2B5EF4-FFF2-40B4-BE49-F238E27FC236}">
                <a16:creationId xmlns:a16="http://schemas.microsoft.com/office/drawing/2014/main" id="{18313BF0-669B-4946-A796-F3D4435DDFB9}"/>
              </a:ext>
            </a:extLst>
          </p:cNvPr>
          <p:cNvGrpSpPr/>
          <p:nvPr/>
        </p:nvGrpSpPr>
        <p:grpSpPr>
          <a:xfrm>
            <a:off x="9819908" y="2892427"/>
            <a:ext cx="675610" cy="523220"/>
            <a:chOff x="4628781" y="4137407"/>
            <a:chExt cx="1391521" cy="704719"/>
          </a:xfrm>
        </p:grpSpPr>
        <p:grpSp>
          <p:nvGrpSpPr>
            <p:cNvPr id="132" name="Group 20">
              <a:extLst>
                <a:ext uri="{FF2B5EF4-FFF2-40B4-BE49-F238E27FC236}">
                  <a16:creationId xmlns:a16="http://schemas.microsoft.com/office/drawing/2014/main" id="{4AA5CB0A-AAAB-42FA-8EA1-D2367BDD7AC6}"/>
                </a:ext>
              </a:extLst>
            </p:cNvPr>
            <p:cNvGrpSpPr/>
            <p:nvPr/>
          </p:nvGrpSpPr>
          <p:grpSpPr>
            <a:xfrm>
              <a:off x="4967309" y="4260599"/>
              <a:ext cx="727059" cy="581527"/>
              <a:chOff x="4371975" y="2514104"/>
              <a:chExt cx="478485" cy="486271"/>
            </a:xfrm>
          </p:grpSpPr>
          <p:sp>
            <p:nvSpPr>
              <p:cNvPr id="135" name="Rectangle 23">
                <a:extLst>
                  <a:ext uri="{FF2B5EF4-FFF2-40B4-BE49-F238E27FC236}">
                    <a16:creationId xmlns:a16="http://schemas.microsoft.com/office/drawing/2014/main" id="{6CA3BB94-EA32-452E-9BBE-D0FAB4745A95}"/>
                  </a:ext>
                </a:extLst>
              </p:cNvPr>
              <p:cNvSpPr/>
              <p:nvPr/>
            </p:nvSpPr>
            <p:spPr>
              <a:xfrm>
                <a:off x="4371975" y="2514104"/>
                <a:ext cx="50800" cy="4862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36" name="Rectangle 24">
                <a:extLst>
                  <a:ext uri="{FF2B5EF4-FFF2-40B4-BE49-F238E27FC236}">
                    <a16:creationId xmlns:a16="http://schemas.microsoft.com/office/drawing/2014/main" id="{2BABD0C8-ECD6-4A7F-8299-201ABE3E8A73}"/>
                  </a:ext>
                </a:extLst>
              </p:cNvPr>
              <p:cNvSpPr/>
              <p:nvPr/>
            </p:nvSpPr>
            <p:spPr>
              <a:xfrm>
                <a:off x="4799660" y="2514104"/>
                <a:ext cx="50800" cy="4862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37" name="Rectangle 25">
                <a:extLst>
                  <a:ext uri="{FF2B5EF4-FFF2-40B4-BE49-F238E27FC236}">
                    <a16:creationId xmlns:a16="http://schemas.microsoft.com/office/drawing/2014/main" id="{1D8AB09D-A687-4304-961E-A355C553ACC9}"/>
                  </a:ext>
                </a:extLst>
              </p:cNvPr>
              <p:cNvSpPr/>
              <p:nvPr/>
            </p:nvSpPr>
            <p:spPr>
              <a:xfrm>
                <a:off x="4445715" y="2556131"/>
                <a:ext cx="50800" cy="419100"/>
              </a:xfrm>
              <a:prstGeom prst="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rgbClr val="1560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38" name="Rectangle 26">
                <a:extLst>
                  <a:ext uri="{FF2B5EF4-FFF2-40B4-BE49-F238E27FC236}">
                    <a16:creationId xmlns:a16="http://schemas.microsoft.com/office/drawing/2014/main" id="{AA9DBBF6-0EAC-450D-AEE2-454BC92443E6}"/>
                  </a:ext>
                </a:extLst>
              </p:cNvPr>
              <p:cNvSpPr/>
              <p:nvPr/>
            </p:nvSpPr>
            <p:spPr>
              <a:xfrm>
                <a:off x="4517154" y="2556131"/>
                <a:ext cx="50800" cy="419100"/>
              </a:xfrm>
              <a:prstGeom prst="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rgbClr val="1560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39" name="Rectangle 27">
                <a:extLst>
                  <a:ext uri="{FF2B5EF4-FFF2-40B4-BE49-F238E27FC236}">
                    <a16:creationId xmlns:a16="http://schemas.microsoft.com/office/drawing/2014/main" id="{EC1C6F65-EE1C-4031-98B4-685CE8CD21D2}"/>
                  </a:ext>
                </a:extLst>
              </p:cNvPr>
              <p:cNvSpPr/>
              <p:nvPr/>
            </p:nvSpPr>
            <p:spPr>
              <a:xfrm>
                <a:off x="4587729" y="2556131"/>
                <a:ext cx="50800" cy="419100"/>
              </a:xfrm>
              <a:prstGeom prst="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rgbClr val="1560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40" name="Rectangle 28">
                <a:extLst>
                  <a:ext uri="{FF2B5EF4-FFF2-40B4-BE49-F238E27FC236}">
                    <a16:creationId xmlns:a16="http://schemas.microsoft.com/office/drawing/2014/main" id="{479834DD-9592-46B8-AC9E-EEE1856F9CDF}"/>
                  </a:ext>
                </a:extLst>
              </p:cNvPr>
              <p:cNvSpPr/>
              <p:nvPr/>
            </p:nvSpPr>
            <p:spPr>
              <a:xfrm>
                <a:off x="4658133" y="2556131"/>
                <a:ext cx="50800" cy="419100"/>
              </a:xfrm>
              <a:prstGeom prst="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rgbClr val="1560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41" name="Rectangle 29">
                <a:extLst>
                  <a:ext uri="{FF2B5EF4-FFF2-40B4-BE49-F238E27FC236}">
                    <a16:creationId xmlns:a16="http://schemas.microsoft.com/office/drawing/2014/main" id="{B3C5E5A3-0718-474D-AF08-100BD6E677A6}"/>
                  </a:ext>
                </a:extLst>
              </p:cNvPr>
              <p:cNvSpPr/>
              <p:nvPr/>
            </p:nvSpPr>
            <p:spPr>
              <a:xfrm>
                <a:off x="4727243" y="2556131"/>
                <a:ext cx="50800" cy="419100"/>
              </a:xfrm>
              <a:prstGeom prst="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rgbClr val="1560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sp>
          <p:nvSpPr>
            <p:cNvPr id="133" name="TextBox 21">
              <a:extLst>
                <a:ext uri="{FF2B5EF4-FFF2-40B4-BE49-F238E27FC236}">
                  <a16:creationId xmlns:a16="http://schemas.microsoft.com/office/drawing/2014/main" id="{6791DC34-C675-4A93-AAA3-1F8854A7B3E9}"/>
                </a:ext>
              </a:extLst>
            </p:cNvPr>
            <p:cNvSpPr txBox="1"/>
            <p:nvPr/>
          </p:nvSpPr>
          <p:spPr>
            <a:xfrm>
              <a:off x="4628781" y="4169841"/>
              <a:ext cx="412750" cy="33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+</a:t>
              </a:r>
            </a:p>
          </p:txBody>
        </p:sp>
        <p:sp>
          <p:nvSpPr>
            <p:cNvPr id="134" name="TextBox 22">
              <a:extLst>
                <a:ext uri="{FF2B5EF4-FFF2-40B4-BE49-F238E27FC236}">
                  <a16:creationId xmlns:a16="http://schemas.microsoft.com/office/drawing/2014/main" id="{542713E2-2B4E-4439-9A05-D172C94C7D5A}"/>
                </a:ext>
              </a:extLst>
            </p:cNvPr>
            <p:cNvSpPr txBox="1"/>
            <p:nvPr/>
          </p:nvSpPr>
          <p:spPr>
            <a:xfrm>
              <a:off x="5607552" y="4137407"/>
              <a:ext cx="412750" cy="33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595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4">
            <a:extLst>
              <a:ext uri="{FF2B5EF4-FFF2-40B4-BE49-F238E27FC236}">
                <a16:creationId xmlns:a16="http://schemas.microsoft.com/office/drawing/2014/main" id="{617426AB-D839-44E6-ABAA-7B0CB2ED8E08}"/>
              </a:ext>
            </a:extLst>
          </p:cNvPr>
          <p:cNvSpPr txBox="1"/>
          <p:nvPr/>
        </p:nvSpPr>
        <p:spPr>
          <a:xfrm>
            <a:off x="110112" y="96618"/>
            <a:ext cx="11399519" cy="584775"/>
          </a:xfrm>
          <a:prstGeom prst="rect">
            <a:avLst/>
          </a:prstGeom>
          <a:noFill/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Digital models for H</a:t>
            </a:r>
            <a:r>
              <a:rPr lang="en-US" sz="3200" b="1" baseline="-25000" dirty="0">
                <a:solidFill>
                  <a:srgbClr val="002060"/>
                </a:solidFill>
              </a:rPr>
              <a:t>2 </a:t>
            </a:r>
            <a:r>
              <a:rPr lang="en-US" sz="3200" b="1" dirty="0">
                <a:solidFill>
                  <a:srgbClr val="002060"/>
                </a:solidFill>
              </a:rPr>
              <a:t>distribution</a:t>
            </a:r>
            <a:endParaRPr lang="en-US" sz="3200" b="1" baseline="-25000" dirty="0">
              <a:solidFill>
                <a:srgbClr val="00206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9577FC8-2081-4760-968C-446349645683}"/>
              </a:ext>
            </a:extLst>
          </p:cNvPr>
          <p:cNvSpPr/>
          <p:nvPr/>
        </p:nvSpPr>
        <p:spPr>
          <a:xfrm>
            <a:off x="0" y="0"/>
            <a:ext cx="5334001" cy="6858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901E1C9-25EC-450F-8188-472CA1259816}"/>
              </a:ext>
            </a:extLst>
          </p:cNvPr>
          <p:cNvSpPr/>
          <p:nvPr/>
        </p:nvSpPr>
        <p:spPr>
          <a:xfrm>
            <a:off x="71019" y="1332661"/>
            <a:ext cx="5001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Thank </a:t>
            </a:r>
            <a:r>
              <a:rPr lang="it-IT" sz="4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you</a:t>
            </a:r>
            <a:r>
              <a:rPr lang="it-IT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!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0C4EE9B-13DA-4A3C-A666-BB9C917C5887}"/>
              </a:ext>
            </a:extLst>
          </p:cNvPr>
          <p:cNvSpPr txBox="1"/>
          <p:nvPr/>
        </p:nvSpPr>
        <p:spPr>
          <a:xfrm>
            <a:off x="528743" y="3224328"/>
            <a:ext cx="4085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Rodolfo Taccani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dirty="0">
                <a:solidFill>
                  <a:schemeClr val="bg1"/>
                </a:solidFill>
              </a:rPr>
              <a:t>taccani@units.it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60D3C129-949F-4D24-AFAD-33EF19551336}"/>
              </a:ext>
            </a:extLst>
          </p:cNvPr>
          <p:cNvCxnSpPr/>
          <p:nvPr/>
        </p:nvCxnSpPr>
        <p:spPr>
          <a:xfrm>
            <a:off x="257631" y="2702006"/>
            <a:ext cx="462798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>
            <a:extLst>
              <a:ext uri="{FF2B5EF4-FFF2-40B4-BE49-F238E27FC236}">
                <a16:creationId xmlns:a16="http://schemas.microsoft.com/office/drawing/2014/main" id="{5F474134-E679-4019-AD83-6FE1A9ACC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0"/>
            <a:ext cx="6858000" cy="451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 descr="https://www.units.it/sites/default/files/media/documenti/personale/files-pwd/loghi_units/loghi_centenario/istituzionale_bianco.png">
            <a:extLst>
              <a:ext uri="{FF2B5EF4-FFF2-40B4-BE49-F238E27FC236}">
                <a16:creationId xmlns:a16="http://schemas.microsoft.com/office/drawing/2014/main" id="{C64F925C-DF7A-423A-B565-5A05309F6C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DDBEC04-233D-48CC-BD4F-5D4E4BF0F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55" y="5138353"/>
            <a:ext cx="3089455" cy="1323317"/>
          </a:xfrm>
          <a:prstGeom prst="rect">
            <a:avLst/>
          </a:prstGeom>
        </p:spPr>
      </p:pic>
      <p:pic>
        <p:nvPicPr>
          <p:cNvPr id="12" name="Elemento grafico 11" descr="Posta elettronica">
            <a:extLst>
              <a:ext uri="{FF2B5EF4-FFF2-40B4-BE49-F238E27FC236}">
                <a16:creationId xmlns:a16="http://schemas.microsoft.com/office/drawing/2014/main" id="{CB793130-4779-4FDB-A258-0B22C3332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866" y="3673194"/>
            <a:ext cx="453977" cy="453977"/>
          </a:xfrm>
          <a:prstGeom prst="rect">
            <a:avLst/>
          </a:prstGeom>
        </p:spPr>
      </p:pic>
      <p:pic>
        <p:nvPicPr>
          <p:cNvPr id="13" name="Picture 2" descr="Hydrogen ecosystem conference">
            <a:extLst>
              <a:ext uri="{FF2B5EF4-FFF2-40B4-BE49-F238E27FC236}">
                <a16:creationId xmlns:a16="http://schemas.microsoft.com/office/drawing/2014/main" id="{B67AC2D9-86A5-4FB4-AA03-C00042F29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618" y="5127533"/>
            <a:ext cx="5241309" cy="83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311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C141A79-E464-9012-0472-C7E42B5F23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Dependency on raw materials (</a:t>
            </a:r>
            <a:r>
              <a:rPr lang="en-US" sz="2667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extraction and processing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  <a:t>) </a:t>
            </a:r>
            <a:br>
              <a:rPr lang="en-US" sz="32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</a:rPr>
            </a:br>
            <a:r>
              <a:rPr lang="en-US" sz="3200" b="0" dirty="0">
                <a:solidFill>
                  <a:srgbClr val="0070C0"/>
                </a:solidFill>
                <a:latin typeface="Roboto Condensed" panose="02000000000000000000" pitchFamily="2" charset="0"/>
              </a:rPr>
              <a:t>for electrolyser and fuel cells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9D741C3-18A5-027D-DDC1-A15468619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117" b="12840"/>
          <a:stretch/>
        </p:blipFill>
        <p:spPr>
          <a:xfrm>
            <a:off x="457200" y="1123365"/>
            <a:ext cx="7112000" cy="4746307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84E0B269-A030-A287-4B1B-2019CD579476}"/>
              </a:ext>
            </a:extLst>
          </p:cNvPr>
          <p:cNvSpPr/>
          <p:nvPr/>
        </p:nvSpPr>
        <p:spPr>
          <a:xfrm>
            <a:off x="4860389" y="1602472"/>
            <a:ext cx="3013611" cy="3857809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/>
            <a:endParaRPr lang="en-US" sz="1867">
              <a:solidFill>
                <a:srgbClr val="0A091B"/>
              </a:solidFill>
              <a:latin typeface="Roboto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9897427-3BD7-58CF-2FDA-93D2B6DFF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25" t="9749" r="2982" b="22700"/>
          <a:stretch/>
        </p:blipFill>
        <p:spPr>
          <a:xfrm>
            <a:off x="5365251" y="2601365"/>
            <a:ext cx="6502399" cy="367856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5CBB09-644C-D791-F49F-8D5F595271CE}"/>
              </a:ext>
            </a:extLst>
          </p:cNvPr>
          <p:cNvSpPr txBox="1"/>
          <p:nvPr/>
        </p:nvSpPr>
        <p:spPr>
          <a:xfrm>
            <a:off x="3856111" y="1192216"/>
            <a:ext cx="8006849" cy="1528175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0" i="0" u="none" strike="noStrike" baseline="0">
                <a:solidFill>
                  <a:srgbClr val="18343F"/>
                </a:solidFill>
                <a:latin typeface="Montserrat-Regular"/>
                <a:cs typeface="Calibri" panose="020F0502020204030204" pitchFamily="34" charset="0"/>
              </a:defRPr>
            </a:lvl1pPr>
          </a:lstStyle>
          <a:p>
            <a:pPr defTabSz="457223"/>
            <a:r>
              <a:rPr lang="en-US" sz="1333" u="sng" dirty="0">
                <a:solidFill>
                  <a:srgbClr val="0070C0"/>
                </a:solidFill>
              </a:rPr>
              <a:t>Platinum Group Metals </a:t>
            </a:r>
            <a:r>
              <a:rPr lang="en-US" sz="1333" dirty="0">
                <a:solidFill>
                  <a:srgbClr val="0070C0"/>
                </a:solidFill>
              </a:rPr>
              <a:t>(</a:t>
            </a:r>
            <a:r>
              <a:rPr lang="en-US" sz="1333" dirty="0" err="1">
                <a:solidFill>
                  <a:srgbClr val="0070C0"/>
                </a:solidFill>
              </a:rPr>
              <a:t>Ir</a:t>
            </a:r>
            <a:r>
              <a:rPr lang="en-US" sz="1333" dirty="0">
                <a:solidFill>
                  <a:srgbClr val="0070C0"/>
                </a:solidFill>
              </a:rPr>
              <a:t>, Pd, Pt, …)</a:t>
            </a:r>
            <a:endParaRPr lang="en-US" sz="1333" dirty="0"/>
          </a:p>
          <a:p>
            <a:pPr marL="228611" indent="-228611" defTabSz="457223">
              <a:buFont typeface="Arial" panose="020B0604020202020204" pitchFamily="34" charset="0"/>
              <a:buChar char="•"/>
            </a:pPr>
            <a:r>
              <a:rPr lang="en-US" sz="1333" b="1" dirty="0"/>
              <a:t>Iridium</a:t>
            </a:r>
            <a:r>
              <a:rPr lang="en-US" sz="1333" dirty="0"/>
              <a:t> (</a:t>
            </a:r>
            <a:r>
              <a:rPr lang="en-US" sz="1333" dirty="0" err="1"/>
              <a:t>Ir</a:t>
            </a:r>
            <a:r>
              <a:rPr lang="en-US" sz="1333" dirty="0"/>
              <a:t>, </a:t>
            </a:r>
            <a:r>
              <a:rPr lang="en-US" sz="1333" dirty="0" err="1"/>
              <a:t>IrOx</a:t>
            </a:r>
            <a:r>
              <a:rPr lang="en-US" sz="1333" dirty="0"/>
              <a:t>) used for oxygen evolution reaction (OER) catalyst at the anode of the PEM electrolyser – best tradeoff between activity and stability</a:t>
            </a:r>
          </a:p>
          <a:p>
            <a:pPr marL="228611" indent="-228611" defTabSz="457223">
              <a:buFont typeface="Arial" panose="020B0604020202020204" pitchFamily="34" charset="0"/>
              <a:buChar char="•"/>
            </a:pPr>
            <a:r>
              <a:rPr lang="en-US" sz="1333" b="1" dirty="0"/>
              <a:t>Palladium</a:t>
            </a:r>
            <a:r>
              <a:rPr lang="en-US" sz="1333" dirty="0"/>
              <a:t> used in both fuel cells and </a:t>
            </a:r>
            <a:r>
              <a:rPr lang="en-US" sz="1333" dirty="0" err="1"/>
              <a:t>electrolysers</a:t>
            </a:r>
            <a:r>
              <a:rPr lang="en-US" sz="1333" dirty="0"/>
              <a:t>. 47% mining capacity in Russia</a:t>
            </a:r>
          </a:p>
          <a:p>
            <a:pPr defTabSz="457223"/>
            <a:r>
              <a:rPr lang="en-US" sz="1333" u="sng" dirty="0">
                <a:solidFill>
                  <a:srgbClr val="0070C0"/>
                </a:solidFill>
              </a:rPr>
              <a:t>Rare earths</a:t>
            </a:r>
            <a:r>
              <a:rPr lang="en-US" sz="1333" dirty="0"/>
              <a:t>: </a:t>
            </a:r>
          </a:p>
          <a:p>
            <a:pPr marL="228611" indent="-228611" defTabSz="457223">
              <a:buFont typeface="Arial" panose="020B0604020202020204" pitchFamily="34" charset="0"/>
              <a:buChar char="•"/>
            </a:pPr>
            <a:r>
              <a:rPr lang="en-US" sz="1333" b="1" dirty="0"/>
              <a:t>Scandium</a:t>
            </a:r>
            <a:r>
              <a:rPr lang="en-US" sz="1333" dirty="0"/>
              <a:t> (3/4 of the global Scandium market in 2017 was on SOFC to be used as an electrolyte), supplied by China and Russia. Then </a:t>
            </a:r>
            <a:r>
              <a:rPr lang="en-US" sz="1333" b="1" dirty="0"/>
              <a:t>Yttrium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94997C8-7158-430F-58B0-38D8F60250A5}"/>
              </a:ext>
            </a:extLst>
          </p:cNvPr>
          <p:cNvSpPr txBox="1"/>
          <p:nvPr/>
        </p:nvSpPr>
        <p:spPr>
          <a:xfrm>
            <a:off x="1265298" y="5918232"/>
            <a:ext cx="4099952" cy="379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/>
            <a:r>
              <a:rPr lang="en-US" sz="933" i="1" dirty="0">
                <a:solidFill>
                  <a:srgbClr val="7E7E7E"/>
                </a:solidFill>
                <a:latin typeface="Calibri" panose="020F0502020204030204" pitchFamily="34" charset="0"/>
              </a:rPr>
              <a:t>Source: JRC Supply chain analysis and material demand forecast in strategic technologies and sectors in the EU –A foresight study (</a:t>
            </a:r>
            <a:r>
              <a:rPr lang="en-US" sz="933" b="1" i="1" dirty="0">
                <a:solidFill>
                  <a:srgbClr val="7E7E7E"/>
                </a:solidFill>
                <a:latin typeface="Calibri" panose="020F0502020204030204" pitchFamily="34" charset="0"/>
              </a:rPr>
              <a:t>2023</a:t>
            </a:r>
            <a:r>
              <a:rPr lang="en-US" sz="933" i="1" dirty="0">
                <a:solidFill>
                  <a:srgbClr val="7E7E7E"/>
                </a:solidFill>
                <a:latin typeface="Calibri" panose="020F0502020204030204" pitchFamily="34" charset="0"/>
              </a:rPr>
              <a:t>)</a:t>
            </a:r>
            <a:endParaRPr lang="en-US" sz="933" dirty="0">
              <a:solidFill>
                <a:srgbClr val="0A091B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83962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CF6825-2D6D-E90D-4B88-60BD71944C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385D28A6-668F-4158-BDC0-14D455B35AA2}" type="slidenum">
              <a:rPr lang="fr-BE" smtClean="0"/>
              <a:pPr>
                <a:defRPr/>
              </a:pPr>
              <a:t>2</a:t>
            </a:fld>
            <a:endParaRPr lang="fr-B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946C4D-55FD-0675-ACB0-3185F7A292B9}"/>
              </a:ext>
            </a:extLst>
          </p:cNvPr>
          <p:cNvGrpSpPr/>
          <p:nvPr/>
        </p:nvGrpSpPr>
        <p:grpSpPr>
          <a:xfrm>
            <a:off x="431914" y="1415060"/>
            <a:ext cx="5719784" cy="3132228"/>
            <a:chOff x="591149" y="924642"/>
            <a:chExt cx="9647034" cy="5413363"/>
          </a:xfrm>
        </p:grpSpPr>
        <p:pic>
          <p:nvPicPr>
            <p:cNvPr id="5" name="Picture 4" descr="Logo, company name&#10;&#10;Description automatically generated">
              <a:extLst>
                <a:ext uri="{FF2B5EF4-FFF2-40B4-BE49-F238E27FC236}">
                  <a16:creationId xmlns:a16="http://schemas.microsoft.com/office/drawing/2014/main" id="{4F3C3602-3985-7D0D-9EE9-3FCC9BDEE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637" y="5767817"/>
              <a:ext cx="859976" cy="4299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183E015-62A6-0865-1CC9-18575C9913B6}"/>
                </a:ext>
              </a:extLst>
            </p:cNvPr>
            <p:cNvGrpSpPr/>
            <p:nvPr/>
          </p:nvGrpSpPr>
          <p:grpSpPr>
            <a:xfrm>
              <a:off x="591149" y="924642"/>
              <a:ext cx="9647034" cy="5256408"/>
              <a:chOff x="620486" y="1503075"/>
              <a:chExt cx="9704829" cy="5502536"/>
            </a:xfrm>
          </p:grpSpPr>
          <p:grpSp>
            <p:nvGrpSpPr>
              <p:cNvPr id="14" name="Groupe 1">
                <a:extLst>
                  <a:ext uri="{FF2B5EF4-FFF2-40B4-BE49-F238E27FC236}">
                    <a16:creationId xmlns:a16="http://schemas.microsoft.com/office/drawing/2014/main" id="{D08925C8-BA75-6B33-3B35-4D690311A0A3}"/>
                  </a:ext>
                </a:extLst>
              </p:cNvPr>
              <p:cNvGrpSpPr/>
              <p:nvPr/>
            </p:nvGrpSpPr>
            <p:grpSpPr>
              <a:xfrm>
                <a:off x="620486" y="1503075"/>
                <a:ext cx="9704829" cy="5094497"/>
                <a:chOff x="4886823" y="2024327"/>
                <a:chExt cx="7564664" cy="4454456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0B36B1A6-AF9B-C19D-4E85-2C7FAB5E039A}"/>
                    </a:ext>
                  </a:extLst>
                </p:cNvPr>
                <p:cNvSpPr/>
                <p:nvPr/>
              </p:nvSpPr>
              <p:spPr>
                <a:xfrm>
                  <a:off x="4886823" y="2024327"/>
                  <a:ext cx="6839017" cy="44544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B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26" name="Google Shape;421;p50" descr="A close up of a sign&#10;&#10;Description generated with very high confidence">
                  <a:extLst>
                    <a:ext uri="{FF2B5EF4-FFF2-40B4-BE49-F238E27FC236}">
                      <a16:creationId xmlns:a16="http://schemas.microsoft.com/office/drawing/2014/main" id="{B2031FF3-9566-B863-0D04-D6781612EB3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619146" y="2179563"/>
                  <a:ext cx="416732" cy="407323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7" name="Google Shape;424;p50">
                  <a:extLst>
                    <a:ext uri="{FF2B5EF4-FFF2-40B4-BE49-F238E27FC236}">
                      <a16:creationId xmlns:a16="http://schemas.microsoft.com/office/drawing/2014/main" id="{2BE0861C-760A-83AC-83F9-76F41596728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315917" y="2190385"/>
                  <a:ext cx="464564" cy="370674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28" name="Google Shape;425;p50">
                  <a:extLst>
                    <a:ext uri="{FF2B5EF4-FFF2-40B4-BE49-F238E27FC236}">
                      <a16:creationId xmlns:a16="http://schemas.microsoft.com/office/drawing/2014/main" id="{6B71FDF3-A7C3-2490-D401-EE0F4DAA7952}"/>
                    </a:ext>
                  </a:extLst>
                </p:cNvPr>
                <p:cNvPicPr preferRelativeResize="0"/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1033710" y="2253554"/>
                  <a:ext cx="613556" cy="28328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29" name="Google Shape;426;p50">
                  <a:extLst>
                    <a:ext uri="{FF2B5EF4-FFF2-40B4-BE49-F238E27FC236}">
                      <a16:creationId xmlns:a16="http://schemas.microsoft.com/office/drawing/2014/main" id="{7D37A03D-704B-93B8-640F-C2F6956F157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052533" y="2661637"/>
                  <a:ext cx="722539" cy="42841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30" name="Google Shape;428;p50" descr="A close up of a sign&#10;&#10;Description generated with very high confidence">
                  <a:extLst>
                    <a:ext uri="{FF2B5EF4-FFF2-40B4-BE49-F238E27FC236}">
                      <a16:creationId xmlns:a16="http://schemas.microsoft.com/office/drawing/2014/main" id="{493DDA95-6A88-5BEB-ED0B-3A9352CA85E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299185" y="2682926"/>
                  <a:ext cx="489192" cy="36576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31" name="Google Shape;431;p50">
                  <a:extLst>
                    <a:ext uri="{FF2B5EF4-FFF2-40B4-BE49-F238E27FC236}">
                      <a16:creationId xmlns:a16="http://schemas.microsoft.com/office/drawing/2014/main" id="{164443EB-34E8-153F-1CC4-395FD9C0EFF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918244" y="2687353"/>
                  <a:ext cx="660535" cy="234495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32" name="Google Shape;432;p50" descr="A close up of a sign&#10;&#10;Description generated with very high confidence">
                  <a:extLst>
                    <a:ext uri="{FF2B5EF4-FFF2-40B4-BE49-F238E27FC236}">
                      <a16:creationId xmlns:a16="http://schemas.microsoft.com/office/drawing/2014/main" id="{A37D568B-643B-02E1-D621-1AB98FB9D46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089109" y="3167526"/>
                  <a:ext cx="465635" cy="39575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33" name="Google Shape;433;p50">
                  <a:extLst>
                    <a:ext uri="{FF2B5EF4-FFF2-40B4-BE49-F238E27FC236}">
                      <a16:creationId xmlns:a16="http://schemas.microsoft.com/office/drawing/2014/main" id="{7483D94C-F3BA-82A8-CFEF-21D784C41CFA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692264" y="3167898"/>
                  <a:ext cx="756567" cy="241395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34" name="Google Shape;434;p50">
                  <a:extLst>
                    <a:ext uri="{FF2B5EF4-FFF2-40B4-BE49-F238E27FC236}">
                      <a16:creationId xmlns:a16="http://schemas.microsoft.com/office/drawing/2014/main" id="{1867EDCE-5368-01F7-00D3-1B4E2770965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200589" y="3077357"/>
                  <a:ext cx="855843" cy="237267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35" name="Google Shape;442;p50" descr="A close up of a sign&#10;&#10;Description generated with very high confidence">
                  <a:extLst>
                    <a:ext uri="{FF2B5EF4-FFF2-40B4-BE49-F238E27FC236}">
                      <a16:creationId xmlns:a16="http://schemas.microsoft.com/office/drawing/2014/main" id="{0272DA71-C619-596D-34F0-BC16D9085F5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205890" y="3988418"/>
                  <a:ext cx="711113" cy="27542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36" name="Google Shape;444;p50">
                  <a:extLst>
                    <a:ext uri="{FF2B5EF4-FFF2-40B4-BE49-F238E27FC236}">
                      <a16:creationId xmlns:a16="http://schemas.microsoft.com/office/drawing/2014/main" id="{586FBBFB-3981-E8EB-971A-0A19F912FD5A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217632" y="3955114"/>
                  <a:ext cx="504092" cy="48965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37" name="Google Shape;445;p50">
                  <a:extLst>
                    <a:ext uri="{FF2B5EF4-FFF2-40B4-BE49-F238E27FC236}">
                      <a16:creationId xmlns:a16="http://schemas.microsoft.com/office/drawing/2014/main" id="{B0B75C6E-41DB-5CBF-1EAE-AC89657E25EC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195845" y="4302314"/>
                  <a:ext cx="701059" cy="241933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38" name="Google Shape;449;p50" descr="A close up of a logo&#10;&#10;Description generated with very high confidence">
                  <a:extLst>
                    <a:ext uri="{FF2B5EF4-FFF2-40B4-BE49-F238E27FC236}">
                      <a16:creationId xmlns:a16="http://schemas.microsoft.com/office/drawing/2014/main" id="{74A06002-D37A-7F23-54A3-E2A4CC9F3303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402847" y="4956400"/>
                  <a:ext cx="829232" cy="300885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39" name="Google Shape;456;p50">
                  <a:extLst>
                    <a:ext uri="{FF2B5EF4-FFF2-40B4-BE49-F238E27FC236}">
                      <a16:creationId xmlns:a16="http://schemas.microsoft.com/office/drawing/2014/main" id="{225E2AAA-1CBC-1846-5D4A-E2A841C456FC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911871" y="4588778"/>
                  <a:ext cx="1129443" cy="262186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40" name="Google Shape;460;p50" descr="A picture containing thing&#10;&#10;Description generated with high confidence">
                  <a:extLst>
                    <a:ext uri="{FF2B5EF4-FFF2-40B4-BE49-F238E27FC236}">
                      <a16:creationId xmlns:a16="http://schemas.microsoft.com/office/drawing/2014/main" id="{1D6B0404-B0C4-A2D1-E095-10D46A8E2DE6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908579" y="4925846"/>
                  <a:ext cx="483027" cy="472121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41" name="Google Shape;461;p50">
                  <a:extLst>
                    <a:ext uri="{FF2B5EF4-FFF2-40B4-BE49-F238E27FC236}">
                      <a16:creationId xmlns:a16="http://schemas.microsoft.com/office/drawing/2014/main" id="{9C544646-CAC5-C085-FC84-338574CBCE98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707066" y="3576669"/>
                  <a:ext cx="493468" cy="332639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42" name="Google Shape;463;p50">
                  <a:extLst>
                    <a:ext uri="{FF2B5EF4-FFF2-40B4-BE49-F238E27FC236}">
                      <a16:creationId xmlns:a16="http://schemas.microsoft.com/office/drawing/2014/main" id="{3158BC4F-273B-8F60-6CC7-933A324AC3AC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123718" y="2180266"/>
                  <a:ext cx="819715" cy="33998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43" name="Google Shape;464;p50" descr="A close up of a sign&#10;&#10;Description generated with high confidence">
                  <a:extLst>
                    <a:ext uri="{FF2B5EF4-FFF2-40B4-BE49-F238E27FC236}">
                      <a16:creationId xmlns:a16="http://schemas.microsoft.com/office/drawing/2014/main" id="{A9E20EDB-8A0B-CAC7-1A40-5DA6E27E003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237887" y="5291905"/>
                  <a:ext cx="580171" cy="34763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44" name="Google Shape;465;p50">
                  <a:extLst>
                    <a:ext uri="{FF2B5EF4-FFF2-40B4-BE49-F238E27FC236}">
                      <a16:creationId xmlns:a16="http://schemas.microsoft.com/office/drawing/2014/main" id="{5AFFB09E-63E6-22FF-8FB6-415C897E36C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246236" y="4336717"/>
                  <a:ext cx="867141" cy="191031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45" name="Google Shape;469;p50">
                  <a:extLst>
                    <a:ext uri="{FF2B5EF4-FFF2-40B4-BE49-F238E27FC236}">
                      <a16:creationId xmlns:a16="http://schemas.microsoft.com/office/drawing/2014/main" id="{7F512585-35F6-0F85-F932-8110C433989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989664" y="2235969"/>
                  <a:ext cx="1031817" cy="252499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46" name="Google Shape;471;p50">
                  <a:extLst>
                    <a:ext uri="{FF2B5EF4-FFF2-40B4-BE49-F238E27FC236}">
                      <a16:creationId xmlns:a16="http://schemas.microsoft.com/office/drawing/2014/main" id="{B8DBB64F-35C5-5B2D-1C82-7C96D9BFD70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0100944" y="5093350"/>
                  <a:ext cx="652881" cy="268834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47" name="Google Shape;473;p50" descr="A screenshot of a cell phone&#10;&#10;Description generated with high confidence">
                  <a:extLst>
                    <a:ext uri="{FF2B5EF4-FFF2-40B4-BE49-F238E27FC236}">
                      <a16:creationId xmlns:a16="http://schemas.microsoft.com/office/drawing/2014/main" id="{94A7A59A-C2ED-7348-2D98-C8DD407DDDC3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0244924" y="2205063"/>
                  <a:ext cx="750190" cy="376543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48" name="Google Shape;474;p50">
                  <a:extLst>
                    <a:ext uri="{FF2B5EF4-FFF2-40B4-BE49-F238E27FC236}">
                      <a16:creationId xmlns:a16="http://schemas.microsoft.com/office/drawing/2014/main" id="{42F336DD-4A92-3591-F3E3-49CABBF877FC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098821" y="2639509"/>
                  <a:ext cx="889203" cy="405476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49" name="Google Shape;479;p50">
                  <a:extLst>
                    <a:ext uri="{FF2B5EF4-FFF2-40B4-BE49-F238E27FC236}">
                      <a16:creationId xmlns:a16="http://schemas.microsoft.com/office/drawing/2014/main" id="{87AE2A16-95DE-8A92-56EA-E2E50424CFA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117021" y="3713005"/>
                  <a:ext cx="777240" cy="257903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50" name="Google Shape;481;p50">
                  <a:extLst>
                    <a:ext uri="{FF2B5EF4-FFF2-40B4-BE49-F238E27FC236}">
                      <a16:creationId xmlns:a16="http://schemas.microsoft.com/office/drawing/2014/main" id="{4C8A558A-49FE-DA03-879F-38B85F71C47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618245" y="3183180"/>
                  <a:ext cx="1001268" cy="26289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51" name="Google Shape;488;p50">
                  <a:extLst>
                    <a:ext uri="{FF2B5EF4-FFF2-40B4-BE49-F238E27FC236}">
                      <a16:creationId xmlns:a16="http://schemas.microsoft.com/office/drawing/2014/main" id="{EA44735F-7B5B-0213-15D8-9C9D02EA0D3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221814" y="4007611"/>
                  <a:ext cx="918966" cy="282759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52" name="Google Shape;490;p50">
                  <a:extLst>
                    <a:ext uri="{FF2B5EF4-FFF2-40B4-BE49-F238E27FC236}">
                      <a16:creationId xmlns:a16="http://schemas.microsoft.com/office/drawing/2014/main" id="{FC443E16-0A7F-A7C5-F459-E4B71365CFC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783579" y="5347940"/>
                  <a:ext cx="497832" cy="538173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53" name="Google Shape;491;p50">
                  <a:extLst>
                    <a:ext uri="{FF2B5EF4-FFF2-40B4-BE49-F238E27FC236}">
                      <a16:creationId xmlns:a16="http://schemas.microsoft.com/office/drawing/2014/main" id="{D8D5B478-C2BD-23F8-F496-5A92C6540A8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067341" y="4566218"/>
                  <a:ext cx="886459" cy="30307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54" name="Google Shape;454;p50" descr="A close up of a logo&#10;&#10;Description generated with high confidence">
                  <a:extLst>
                    <a:ext uri="{FF2B5EF4-FFF2-40B4-BE49-F238E27FC236}">
                      <a16:creationId xmlns:a16="http://schemas.microsoft.com/office/drawing/2014/main" id="{4AE80136-53AC-2708-6B62-656466F9769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353762" y="4916010"/>
                  <a:ext cx="679251" cy="32911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55" name="Google Shape;482;p50">
                  <a:extLst>
                    <a:ext uri="{FF2B5EF4-FFF2-40B4-BE49-F238E27FC236}">
                      <a16:creationId xmlns:a16="http://schemas.microsoft.com/office/drawing/2014/main" id="{4498FD8B-ACAA-8187-23B7-913FD6C31B5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586070" y="3037119"/>
                  <a:ext cx="352024" cy="414483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56" name="Google Shape;438;p50">
                  <a:extLst>
                    <a:ext uri="{FF2B5EF4-FFF2-40B4-BE49-F238E27FC236}">
                      <a16:creationId xmlns:a16="http://schemas.microsoft.com/office/drawing/2014/main" id="{D8ECE68D-DE73-740E-4AFD-D04FA714E79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991073" y="3556713"/>
                  <a:ext cx="819265" cy="305782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57" name="Google Shape;496;p50">
                  <a:extLst>
                    <a:ext uri="{FF2B5EF4-FFF2-40B4-BE49-F238E27FC236}">
                      <a16:creationId xmlns:a16="http://schemas.microsoft.com/office/drawing/2014/main" id="{C38D0932-5826-29A9-1BAF-5F44485748F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23" b="29967"/>
                <a:stretch/>
              </p:blipFill>
              <p:spPr>
                <a:xfrm>
                  <a:off x="11020831" y="3608611"/>
                  <a:ext cx="705009" cy="321973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58" name="Google Shape;453;p50">
                  <a:extLst>
                    <a:ext uri="{FF2B5EF4-FFF2-40B4-BE49-F238E27FC236}">
                      <a16:creationId xmlns:a16="http://schemas.microsoft.com/office/drawing/2014/main" id="{DB677D45-9082-6CA0-4706-2956048CE6AA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92415" y="4652068"/>
                  <a:ext cx="465629" cy="452289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59" name="Google Shape;459;p50" descr="A close up of a sign&#10;&#10;Description generated with very high confidence">
                  <a:extLst>
                    <a:ext uri="{FF2B5EF4-FFF2-40B4-BE49-F238E27FC236}">
                      <a16:creationId xmlns:a16="http://schemas.microsoft.com/office/drawing/2014/main" id="{2591DA9E-9D2A-B66C-D0E7-35423239E80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137342" y="4889421"/>
                  <a:ext cx="484276" cy="504334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60" name="Google Shape;423;p50" descr="A close up of a logo&#10;&#10;Description generated with very high confidence">
                  <a:extLst>
                    <a:ext uri="{FF2B5EF4-FFF2-40B4-BE49-F238E27FC236}">
                      <a16:creationId xmlns:a16="http://schemas.microsoft.com/office/drawing/2014/main" id="{78055D00-F5DA-B5CA-DF84-A8A7B886AA3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065046" y="2171890"/>
                  <a:ext cx="409645" cy="400396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61" name="Google Shape;429;p50" descr="A picture containing object&#10;&#10;Description generated with high confidence">
                  <a:extLst>
                    <a:ext uri="{FF2B5EF4-FFF2-40B4-BE49-F238E27FC236}">
                      <a16:creationId xmlns:a16="http://schemas.microsoft.com/office/drawing/2014/main" id="{0397D603-FE53-53AE-FD04-6A4F6927350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849251" y="2656181"/>
                  <a:ext cx="389917" cy="381113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62" name="Google Shape;436;p50" descr="A drawing of a face&#10;&#10;Description generated with high confidence">
                  <a:extLst>
                    <a:ext uri="{FF2B5EF4-FFF2-40B4-BE49-F238E27FC236}">
                      <a16:creationId xmlns:a16="http://schemas.microsoft.com/office/drawing/2014/main" id="{B099F129-6677-E0A2-BFB2-3E65EE28366C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0273270" y="5504845"/>
                  <a:ext cx="459215" cy="451669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63" name="Google Shape;448;p50" descr="A close up of a sign&#10;&#10;Description generated with high confidence">
                  <a:extLst>
                    <a:ext uri="{FF2B5EF4-FFF2-40B4-BE49-F238E27FC236}">
                      <a16:creationId xmlns:a16="http://schemas.microsoft.com/office/drawing/2014/main" id="{C54A17D9-86EE-A2D8-B993-9E99B9E04EBC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6282" b="21260"/>
                <a:stretch/>
              </p:blipFill>
              <p:spPr>
                <a:xfrm>
                  <a:off x="9897870" y="4571058"/>
                  <a:ext cx="565447" cy="34519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64" name="Google Shape;472;p50">
                  <a:extLst>
                    <a:ext uri="{FF2B5EF4-FFF2-40B4-BE49-F238E27FC236}">
                      <a16:creationId xmlns:a16="http://schemas.microsoft.com/office/drawing/2014/main" id="{B05D8900-1088-5427-09C9-8485D58601D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332675" y="5473840"/>
                  <a:ext cx="805424" cy="351702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65" name="Google Shape;439;p50" descr="A close up of a sign&#10;&#10;Description generated with very high confidence">
                  <a:extLst>
                    <a:ext uri="{FF2B5EF4-FFF2-40B4-BE49-F238E27FC236}">
                      <a16:creationId xmlns:a16="http://schemas.microsoft.com/office/drawing/2014/main" id="{5744EBBF-7DCC-4D61-1873-384972B1633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918244" y="3559736"/>
                  <a:ext cx="530339" cy="29260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66" name="Google Shape;489;p50">
                  <a:extLst>
                    <a:ext uri="{FF2B5EF4-FFF2-40B4-BE49-F238E27FC236}">
                      <a16:creationId xmlns:a16="http://schemas.microsoft.com/office/drawing/2014/main" id="{2233EB7D-78EE-EF59-707B-4007BB6980A3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1047994" y="3999381"/>
                  <a:ext cx="483260" cy="48326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67" name="Image 64">
                  <a:extLst>
                    <a:ext uri="{FF2B5EF4-FFF2-40B4-BE49-F238E27FC236}">
                      <a16:creationId xmlns:a16="http://schemas.microsoft.com/office/drawing/2014/main" id="{C2DDB08E-471D-606C-BA4B-4E0E9F8AF3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08568" y="2096270"/>
                  <a:ext cx="573510" cy="573909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374A7D89-3FE6-9EC0-2054-4856B89498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27973" y="2210266"/>
                  <a:ext cx="747541" cy="330912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id="{B974AF7D-253A-30BF-A317-D9CBA770299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19076" y="2169538"/>
                  <a:ext cx="377763" cy="425212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0803E314-0290-6F07-825A-AC15358A196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64265" y="2656380"/>
                  <a:ext cx="404567" cy="404567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71" name="Image 69">
                  <a:extLst>
                    <a:ext uri="{FF2B5EF4-FFF2-40B4-BE49-F238E27FC236}">
                      <a16:creationId xmlns:a16="http://schemas.microsoft.com/office/drawing/2014/main" id="{AAB51864-6DEF-F32C-D56C-EF5F3A2EFE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71233" y="2501881"/>
                  <a:ext cx="633399" cy="396182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72" name="Picture 71" descr="Ecole Polytechnique Federale de Lausanne">
                  <a:extLst>
                    <a:ext uri="{FF2B5EF4-FFF2-40B4-BE49-F238E27FC236}">
                      <a16:creationId xmlns:a16="http://schemas.microsoft.com/office/drawing/2014/main" id="{6F62CDA0-A338-8B82-2ABC-0CE612C6F1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10680427" y="2625874"/>
                  <a:ext cx="865083" cy="431926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533B65F9-DCAB-5369-AB91-1B8D03199C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48810" y="3014770"/>
                  <a:ext cx="648863" cy="374745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D7C865D7-3F91-7A57-D9C6-B8A0D39EDF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33360" y="3125771"/>
                  <a:ext cx="415411" cy="415411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75" name="Image 75">
                  <a:extLst>
                    <a:ext uri="{FF2B5EF4-FFF2-40B4-BE49-F238E27FC236}">
                      <a16:creationId xmlns:a16="http://schemas.microsoft.com/office/drawing/2014/main" id="{55DF4488-534E-16F7-4922-05B1AF5CDA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55614" y="3582199"/>
                  <a:ext cx="1047605" cy="359834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76" name="Image 76">
                  <a:extLst>
                    <a:ext uri="{FF2B5EF4-FFF2-40B4-BE49-F238E27FC236}">
                      <a16:creationId xmlns:a16="http://schemas.microsoft.com/office/drawing/2014/main" id="{4E69F463-CA0E-614C-72E3-28EC1FD25C4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8766" b="40630"/>
                <a:stretch/>
              </p:blipFill>
              <p:spPr bwMode="auto">
                <a:xfrm>
                  <a:off x="7041314" y="3502128"/>
                  <a:ext cx="622245" cy="50926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9D30B7E1-E86A-31EC-DA90-EBE1B42325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23345" y="3533871"/>
                  <a:ext cx="700211" cy="366315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78" name="Image 78">
                  <a:extLst>
                    <a:ext uri="{FF2B5EF4-FFF2-40B4-BE49-F238E27FC236}">
                      <a16:creationId xmlns:a16="http://schemas.microsoft.com/office/drawing/2014/main" id="{D83EB5FC-4620-287B-EAB5-2CA48610CC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13693" y="3555973"/>
                  <a:ext cx="470238" cy="47121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2D2BD4C5-3C72-9325-E2EA-09BCFDA03B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05734" y="4027191"/>
                  <a:ext cx="500557" cy="500557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4700879F-46F8-5B1C-2B05-097E1675A0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945840" y="5002870"/>
                  <a:ext cx="505647" cy="50882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7714E8A-0DF8-1C2F-D3A8-C6871E85B0C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53621" y="3972862"/>
                  <a:ext cx="507598" cy="50759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82" name="Image 82" descr="Polimi">
                  <a:extLst>
                    <a:ext uri="{FF2B5EF4-FFF2-40B4-BE49-F238E27FC236}">
                      <a16:creationId xmlns:a16="http://schemas.microsoft.com/office/drawing/2014/main" id="{1F1D3625-EE7A-F516-42E5-07CCCC81EA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4869" y="3968626"/>
                  <a:ext cx="649460" cy="47613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83" name="Image 83">
                  <a:extLst>
                    <a:ext uri="{FF2B5EF4-FFF2-40B4-BE49-F238E27FC236}">
                      <a16:creationId xmlns:a16="http://schemas.microsoft.com/office/drawing/2014/main" id="{3FFD2449-2AC7-4416-439B-F877585700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58624" y="3918177"/>
                  <a:ext cx="738995" cy="302002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7F1B22CA-7F6F-5399-F91E-03382408C9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40488" y="4039499"/>
                  <a:ext cx="463189" cy="45747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97731D33-F253-2196-8781-5335386BAD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7021" y="4584031"/>
                  <a:ext cx="727612" cy="308812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719A5409-E761-806A-620C-A6FB21BC3E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04632" y="4507615"/>
                  <a:ext cx="375857" cy="448785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87" name="Image 87">
                  <a:extLst>
                    <a:ext uri="{FF2B5EF4-FFF2-40B4-BE49-F238E27FC236}">
                      <a16:creationId xmlns:a16="http://schemas.microsoft.com/office/drawing/2014/main" id="{DADD4753-77C4-904D-3375-ADEFE0E12E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85360" y="4536199"/>
                  <a:ext cx="438048" cy="43896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6F145E1F-D7BD-6163-2713-4CC1671103E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49676" y="4295720"/>
                  <a:ext cx="744241" cy="258305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89" name="Image 90">
                  <a:extLst>
                    <a:ext uri="{FF2B5EF4-FFF2-40B4-BE49-F238E27FC236}">
                      <a16:creationId xmlns:a16="http://schemas.microsoft.com/office/drawing/2014/main" id="{1DCC3091-BD43-608E-E5F6-220AB6131F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31392" y="4530875"/>
                  <a:ext cx="481379" cy="470616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90" name="Picture 89" descr="Alicante University">
                  <a:extLst>
                    <a:ext uri="{FF2B5EF4-FFF2-40B4-BE49-F238E27FC236}">
                      <a16:creationId xmlns:a16="http://schemas.microsoft.com/office/drawing/2014/main" id="{1BB7992B-C806-61DC-F215-EDED13935F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19747" y="4501720"/>
                  <a:ext cx="448504" cy="448502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id="{5680AAE9-8604-A164-F64A-7BD54DBA26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90464" y="5352517"/>
                  <a:ext cx="554570" cy="512897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92" name="Picture 91" descr="Department Chemical and Environmental Eng. ">
                  <a:extLst>
                    <a:ext uri="{FF2B5EF4-FFF2-40B4-BE49-F238E27FC236}">
                      <a16:creationId xmlns:a16="http://schemas.microsoft.com/office/drawing/2014/main" id="{BEF49DA2-61FB-09CC-1A39-3C440C6AC9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85597" y="5003314"/>
                  <a:ext cx="562444" cy="428529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93" name="Picture 92" descr="Université de Nantes">
                  <a:extLst>
                    <a:ext uri="{FF2B5EF4-FFF2-40B4-BE49-F238E27FC236}">
                      <a16:creationId xmlns:a16="http://schemas.microsoft.com/office/drawing/2014/main" id="{318F740D-D22E-B5DF-1D19-D21CDC4031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35447" y="4934819"/>
                  <a:ext cx="630228" cy="511861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D7CA6B45-FED8-2D00-01BA-6E53ECBF11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23672" y="5390866"/>
                  <a:ext cx="581434" cy="534652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95" name="Image 96" descr="Iresen">
                  <a:extLst>
                    <a:ext uri="{FF2B5EF4-FFF2-40B4-BE49-F238E27FC236}">
                      <a16:creationId xmlns:a16="http://schemas.microsoft.com/office/drawing/2014/main" id="{59730024-DB5E-C98B-B76B-657B854EB8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58991" y="5536946"/>
                  <a:ext cx="799633" cy="319563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id="{D3C88A85-6C09-63DF-868C-190A4749FD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58293" y="5367982"/>
                  <a:ext cx="846325" cy="481968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27DE2CA5-4112-B771-4B18-56A516467A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81931" y="5487677"/>
                  <a:ext cx="505281" cy="515387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98" name="Grafik 2">
                  <a:extLst>
                    <a:ext uri="{FF2B5EF4-FFF2-40B4-BE49-F238E27FC236}">
                      <a16:creationId xmlns:a16="http://schemas.microsoft.com/office/drawing/2014/main" id="{BD830EEE-DF57-CE51-5EC5-0B77F13CDD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6231" y="6028151"/>
                  <a:ext cx="555141" cy="347375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99" name="Grafik 9">
                  <a:extLst>
                    <a:ext uri="{FF2B5EF4-FFF2-40B4-BE49-F238E27FC236}">
                      <a16:creationId xmlns:a16="http://schemas.microsoft.com/office/drawing/2014/main" id="{3A7726C6-A60F-D89F-8D40-91AAB247D9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7512" y="6016337"/>
                  <a:ext cx="505017" cy="3385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100" name="Grafik 7">
                  <a:extLst>
                    <a:ext uri="{FF2B5EF4-FFF2-40B4-BE49-F238E27FC236}">
                      <a16:creationId xmlns:a16="http://schemas.microsoft.com/office/drawing/2014/main" id="{E2C39E21-E787-82D1-E4D2-C46A47D744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2509" y="6068179"/>
                  <a:ext cx="461756" cy="330943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</p:grpSp>
          <p:pic>
            <p:nvPicPr>
              <p:cNvPr id="15" name="Picture 14" descr="Logo&#10;&#10;Description automatically generated">
                <a:extLst>
                  <a:ext uri="{FF2B5EF4-FFF2-40B4-BE49-F238E27FC236}">
                    <a16:creationId xmlns:a16="http://schemas.microsoft.com/office/drawing/2014/main" id="{556F1A74-05C2-CD83-F22E-8057364744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7007" y="5998336"/>
                <a:ext cx="589526" cy="58952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CB240FB6-91D5-45E2-D91D-48CF19523E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6450" y="6033806"/>
                <a:ext cx="531918" cy="39149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7" name="Picture 1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9ACDB9B5-40B3-4571-FFF3-B0BDE279B0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0">
                <a:extLst>
                  <a:ext uri="{BEBA8EAE-BF5A-486C-A8C5-ECC9F3942E4B}">
                    <a14:imgProps xmlns:a14="http://schemas.microsoft.com/office/drawing/2010/main">
                      <a14:imgLayer r:embed="rId81">
                        <a14:imgEffect>
                          <a14:backgroundRemoval t="3503" b="97771" l="10000" r="90000">
                            <a14:foregroundMark x1="31833" y1="38854" x2="31833" y2="38854"/>
                            <a14:foregroundMark x1="36167" y1="50955" x2="36167" y2="50955"/>
                            <a14:foregroundMark x1="36000" y1="51592" x2="35333" y2="51592"/>
                            <a14:foregroundMark x1="22500" y1="35987" x2="22500" y2="35987"/>
                            <a14:foregroundMark x1="30000" y1="41720" x2="30000" y2="41720"/>
                            <a14:foregroundMark x1="30000" y1="41720" x2="30000" y2="41720"/>
                            <a14:foregroundMark x1="24958" y1="69745" x2="24833" y2="70064"/>
                            <a14:foregroundMark x1="25208" y1="69108" x2="24958" y2="69745"/>
                            <a14:foregroundMark x1="25333" y1="68790" x2="25208" y2="69108"/>
                            <a14:foregroundMark x1="31667" y1="67197" x2="31667" y2="67197"/>
                            <a14:foregroundMark x1="29667" y1="39172" x2="29667" y2="39172"/>
                            <a14:foregroundMark x1="29667" y1="38535" x2="29667" y2="38535"/>
                            <a14:foregroundMark x1="49667" y1="9554" x2="49667" y2="9554"/>
                            <a14:foregroundMark x1="60833" y1="20064" x2="61500" y2="21019"/>
                            <a14:foregroundMark x1="66833" y1="23567" x2="67500" y2="25159"/>
                            <a14:foregroundMark x1="70333" y1="49045" x2="70667" y2="51274"/>
                            <a14:foregroundMark x1="70667" y1="71019" x2="70667" y2="71019"/>
                            <a14:foregroundMark x1="60500" y1="87898" x2="60500" y2="87898"/>
                            <a14:foregroundMark x1="52833" y1="92675" x2="52833" y2="92675"/>
                            <a14:foregroundMark x1="43000" y1="11783" x2="43000" y2="11783"/>
                            <a14:foregroundMark x1="55500" y1="8917" x2="55500" y2="8917"/>
                            <a14:foregroundMark x1="52167" y1="59554" x2="52167" y2="59554"/>
                            <a14:foregroundMark x1="47333" y1="97771" x2="47333" y2="97771"/>
                            <a14:foregroundMark x1="56000" y1="95860" x2="56000" y2="95860"/>
                            <a14:foregroundMark x1="50667" y1="3503" x2="50667" y2="3503"/>
                            <a14:foregroundMark x1="57000" y1="3822" x2="57000" y2="3822"/>
                            <a14:foregroundMark x1="60833" y1="5414" x2="60833" y2="5414"/>
                            <a14:foregroundMark x1="62667" y1="9873" x2="62667" y2="9873"/>
                            <a14:foregroundMark x1="64667" y1="11146" x2="64667" y2="11146"/>
                            <a14:foregroundMark x1="65333" y1="12739" x2="65333" y2="12739"/>
                            <a14:foregroundMark x1="66500" y1="14013" x2="66500" y2="14013"/>
                            <a14:foregroundMark x1="67667" y1="14968" x2="67667" y2="14968"/>
                            <a14:foregroundMark x1="69500" y1="16242" x2="69500" y2="16242"/>
                            <a14:foregroundMark x1="70667" y1="26115" x2="71333" y2="26433"/>
                            <a14:foregroundMark x1="75500" y1="37580" x2="75500" y2="37580"/>
                            <a14:foregroundMark x1="73833" y1="35987" x2="65167" y2="83121"/>
                            <a14:foregroundMark x1="24167" y1="49363" x2="24167" y2="49363"/>
                            <a14:foregroundMark x1="24167" y1="52548" x2="24667" y2="58599"/>
                            <a14:foregroundMark x1="24833" y1="59236" x2="23500" y2="61783"/>
                            <a14:foregroundMark x1="31833" y1="14331" x2="31833" y2="14331"/>
                            <a14:foregroundMark x1="31167" y1="17834" x2="30000" y2="21019"/>
                            <a14:foregroundMark x1="27833" y1="25159" x2="24000" y2="24522"/>
                            <a14:foregroundMark x1="35333" y1="15924" x2="35333" y2="15924"/>
                            <a14:foregroundMark x1="34000" y1="12102" x2="34000" y2="12102"/>
                            <a14:foregroundMark x1="31667" y1="17197" x2="31667" y2="17197"/>
                            <a14:foregroundMark x1="32833" y1="17197" x2="32833" y2="17197"/>
                            <a14:foregroundMark x1="34500" y1="13057" x2="34833" y2="11783"/>
                            <a14:foregroundMark x1="38167" y1="8599" x2="38833" y2="7962"/>
                            <a14:foregroundMark x1="41000" y1="7006" x2="41000" y2="7006"/>
                            <a14:foregroundMark x1="42667" y1="4459" x2="42667" y2="4459"/>
                            <a14:foregroundMark x1="42667" y1="4459" x2="42667" y2="4459"/>
                            <a14:foregroundMark x1="42667" y1="4459" x2="39667" y2="5732"/>
                            <a14:foregroundMark x1="38167" y1="7006" x2="37500" y2="8599"/>
                            <a14:foregroundMark x1="37500" y1="8917" x2="37500" y2="8917"/>
                            <a14:foregroundMark x1="37500" y1="8917" x2="35500" y2="14331"/>
                            <a14:foregroundMark x1="58333" y1="5414" x2="58333" y2="5414"/>
                            <a14:foregroundMark x1="63167" y1="10191" x2="64167" y2="12102"/>
                            <a14:foregroundMark x1="65167" y1="16879" x2="66000" y2="17834"/>
                            <a14:foregroundMark x1="63000" y1="11783" x2="63000" y2="11783"/>
                            <a14:foregroundMark x1="63000" y1="11783" x2="63000" y2="11783"/>
                            <a14:foregroundMark x1="62500" y1="7962" x2="62500" y2="7962"/>
                            <a14:foregroundMark x1="60833" y1="6688" x2="60833" y2="6688"/>
                            <a14:foregroundMark x1="60833" y1="6688" x2="60833" y2="6688"/>
                            <a14:foregroundMark x1="61167" y1="8917" x2="69667" y2="26752"/>
                            <a14:foregroundMark x1="71833" y1="21975" x2="71833" y2="21975"/>
                            <a14:foregroundMark x1="71667" y1="23248" x2="71833" y2="25478"/>
                            <a14:foregroundMark x1="73333" y1="30255" x2="73833" y2="31847"/>
                            <a14:foregroundMark x1="74000" y1="35032" x2="74000" y2="35032"/>
                            <a14:foregroundMark x1="74167" y1="29618" x2="74167" y2="29618"/>
                            <a14:foregroundMark x1="73000" y1="27707" x2="73000" y2="27707"/>
                            <a14:foregroundMark x1="74500" y1="40764" x2="74500" y2="40764"/>
                            <a14:foregroundMark x1="74500" y1="40764" x2="74500" y2="40764"/>
                            <a14:foregroundMark x1="74500" y1="40764" x2="75000" y2="43949"/>
                            <a14:foregroundMark x1="75500" y1="47134" x2="75500" y2="47134"/>
                            <a14:foregroundMark x1="75500" y1="48408" x2="75500" y2="52229"/>
                            <a14:foregroundMark x1="75500" y1="54140" x2="75500" y2="55414"/>
                            <a14:foregroundMark x1="75500" y1="56688" x2="75500" y2="58280"/>
                            <a14:foregroundMark x1="75167" y1="60828" x2="75167" y2="60828"/>
                            <a14:foregroundMark x1="75000" y1="62420" x2="74500" y2="64650"/>
                            <a14:foregroundMark x1="74000" y1="65605" x2="74000" y2="67197"/>
                            <a14:foregroundMark x1="74000" y1="67197" x2="73833" y2="68790"/>
                            <a14:foregroundMark x1="73833" y1="70064" x2="73333" y2="72293"/>
                            <a14:foregroundMark x1="72833" y1="73885" x2="72000" y2="76433"/>
                            <a14:foregroundMark x1="71167" y1="78025" x2="70167" y2="80573"/>
                            <a14:foregroundMark x1="68667" y1="83121" x2="67000" y2="86624"/>
                            <a14:foregroundMark x1="66333" y1="87898" x2="63667" y2="93631"/>
                            <a14:foregroundMark x1="63333" y1="93631" x2="62667" y2="94586"/>
                            <a14:foregroundMark x1="61167" y1="94586" x2="60333" y2="95860"/>
                            <a14:foregroundMark x1="70333" y1="87580" x2="70333" y2="87580"/>
                            <a14:foregroundMark x1="70667" y1="82484" x2="70667" y2="82484"/>
                            <a14:foregroundMark x1="71333" y1="77389" x2="71333" y2="77389"/>
                            <a14:foregroundMark x1="72333" y1="71975" x2="73000" y2="70701"/>
                            <a14:foregroundMark x1="73833" y1="67834" x2="74167" y2="66561"/>
                            <a14:foregroundMark x1="75000" y1="63694" x2="75000" y2="63694"/>
                            <a14:foregroundMark x1="76000" y1="57643" x2="76333" y2="56369"/>
                            <a14:foregroundMark x1="77667" y1="49363" x2="77667" y2="49363"/>
                            <a14:backgroundMark x1="22833" y1="34395" x2="22833" y2="34395"/>
                            <a14:backgroundMark x1="22833" y1="35987" x2="22833" y2="35987"/>
                            <a14:backgroundMark x1="22000" y1="36943" x2="22000" y2="36943"/>
                            <a14:backgroundMark x1="24833" y1="69108" x2="24833" y2="69108"/>
                            <a14:backgroundMark x1="24833" y1="72293" x2="24833" y2="72293"/>
                            <a14:backgroundMark x1="24667" y1="69745" x2="24667" y2="69745"/>
                            <a14:backgroundMark x1="25167" y1="71019" x2="25167" y2="71019"/>
                            <a14:backgroundMark x1="25333" y1="71975" x2="25333" y2="71975"/>
                            <a14:backgroundMark x1="24667" y1="69745" x2="24667" y2="69745"/>
                            <a14:backgroundMark x1="25167" y1="73248" x2="25167" y2="732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825" y="5946649"/>
                <a:ext cx="791749" cy="41434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8" name="Picture 17" descr="About DBI - Digital Emergency">
                <a:extLst>
                  <a:ext uri="{FF2B5EF4-FFF2-40B4-BE49-F238E27FC236}">
                    <a16:creationId xmlns:a16="http://schemas.microsoft.com/office/drawing/2014/main" id="{6697EE48-77D6-6B05-BC97-25E415B2F3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95" t="15720" r="8972" b="6611"/>
              <a:stretch/>
            </p:blipFill>
            <p:spPr bwMode="auto">
              <a:xfrm>
                <a:off x="7808758" y="6068680"/>
                <a:ext cx="384222" cy="52888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9" name="Picture 18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054215D2-97FA-81A6-877D-5A5B97516A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52" r="21850"/>
              <a:stretch/>
            </p:blipFill>
            <p:spPr>
              <a:xfrm>
                <a:off x="5338906" y="5952173"/>
                <a:ext cx="408649" cy="42274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0" name="Picture 19" descr="Logo&#10;&#10;Description automatically generated">
                <a:extLst>
                  <a:ext uri="{FF2B5EF4-FFF2-40B4-BE49-F238E27FC236}">
                    <a16:creationId xmlns:a16="http://schemas.microsoft.com/office/drawing/2014/main" id="{452D45D8-A3A8-E766-059F-F50738752A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1794" y="6071227"/>
                <a:ext cx="329244" cy="3835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1" name="Graphic 122">
                <a:extLst>
                  <a:ext uri="{FF2B5EF4-FFF2-40B4-BE49-F238E27FC236}">
                    <a16:creationId xmlns:a16="http://schemas.microsoft.com/office/drawing/2014/main" id="{66F1B9BE-74AB-C1C6-0974-BB23665C32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6"/>
                  </a:ext>
                </a:extLst>
              </a:blip>
              <a:stretch>
                <a:fillRect/>
              </a:stretch>
            </p:blipFill>
            <p:spPr>
              <a:xfrm>
                <a:off x="6546863" y="5832220"/>
                <a:ext cx="696146" cy="290458"/>
              </a:xfrm>
              <a:prstGeom prst="roundRect">
                <a:avLst>
                  <a:gd name="adj" fmla="val 8594"/>
                </a:avLst>
              </a:prstGeom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2" name="Picture 2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A6A9EF5B-6CCF-4B80-C091-6063FF954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0653" y="4401876"/>
                <a:ext cx="703822" cy="30264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3" name="Picture 22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9E922045-007E-7E8E-3406-CFB71EB834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 b="20006"/>
              <a:stretch/>
            </p:blipFill>
            <p:spPr>
              <a:xfrm>
                <a:off x="4044292" y="6017542"/>
                <a:ext cx="566927" cy="33072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4" name="Picture 23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A0D27AC3-41D5-0819-6A9E-43AB58C64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7008" y="6467648"/>
                <a:ext cx="786840" cy="53796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7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DF96F9AE-40CD-C62A-97E1-3B1C47C86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9841" y="2034085"/>
              <a:ext cx="946821" cy="4396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72452B8E-A8B6-DA4B-1898-9DCACA3B7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803" y="5361227"/>
              <a:ext cx="608879" cy="3044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 descr="Text&#10;&#10;Description automatically generated">
              <a:extLst>
                <a:ext uri="{FF2B5EF4-FFF2-40B4-BE49-F238E27FC236}">
                  <a16:creationId xmlns:a16="http://schemas.microsoft.com/office/drawing/2014/main" id="{8D7FF16E-482C-0796-B954-13B88DE25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4502" y="2050783"/>
              <a:ext cx="1290226" cy="6451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74962E0-F322-5B00-64A0-495329621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5176" y="5689173"/>
              <a:ext cx="1005646" cy="4435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58CDF50-DFD6-1A86-895B-C05A9B2AE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453" y="5774400"/>
              <a:ext cx="809538" cy="3154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 descr="coventry university logo - Portail Humanitaire">
              <a:extLst>
                <a:ext uri="{FF2B5EF4-FFF2-40B4-BE49-F238E27FC236}">
                  <a16:creationId xmlns:a16="http://schemas.microsoft.com/office/drawing/2014/main" id="{17C912F6-70E5-294A-B174-80BEBECC37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714" y="5328968"/>
              <a:ext cx="583116" cy="5831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8A4FB63B-D087-D1EA-5638-C196DC543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067" y="5754889"/>
              <a:ext cx="583116" cy="5831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01" name="Picture 100" descr="Text&#10;&#10;Description automatically generated">
            <a:extLst>
              <a:ext uri="{FF2B5EF4-FFF2-40B4-BE49-F238E27FC236}">
                <a16:creationId xmlns:a16="http://schemas.microsoft.com/office/drawing/2014/main" id="{145335E4-5968-2153-DCB6-9B6FC1F96899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8" y="4675696"/>
            <a:ext cx="408601" cy="265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" name="Picture 101" descr="Shape&#10;&#10;Description automatically generated with medium confidence">
            <a:extLst>
              <a:ext uri="{FF2B5EF4-FFF2-40B4-BE49-F238E27FC236}">
                <a16:creationId xmlns:a16="http://schemas.microsoft.com/office/drawing/2014/main" id="{82E9507F-B575-1FF8-805E-7B57FCEABEFD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5" y="4502707"/>
            <a:ext cx="301330" cy="328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" name="Picture 2" descr="The von Karman Institute for Fluid Dynamics - Home | Facebook">
            <a:extLst>
              <a:ext uri="{FF2B5EF4-FFF2-40B4-BE49-F238E27FC236}">
                <a16:creationId xmlns:a16="http://schemas.microsoft.com/office/drawing/2014/main" id="{EE702F55-ADF6-31BE-0617-20D1BDE44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346" y="4452059"/>
            <a:ext cx="460718" cy="460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4" name="Picture 103" descr="Logo&#10;&#10;Description automatically generated with medium confidence">
            <a:extLst>
              <a:ext uri="{FF2B5EF4-FFF2-40B4-BE49-F238E27FC236}">
                <a16:creationId xmlns:a16="http://schemas.microsoft.com/office/drawing/2014/main" id="{C0080EBA-0E20-B770-649F-9066E6062CBA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345" y="4426946"/>
            <a:ext cx="304516" cy="399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5" name="Picture 104" descr="Logo, company name&#10;&#10;Description automatically generated">
            <a:extLst>
              <a:ext uri="{FF2B5EF4-FFF2-40B4-BE49-F238E27FC236}">
                <a16:creationId xmlns:a16="http://schemas.microsoft.com/office/drawing/2014/main" id="{7E4B0960-A82B-A55C-36D1-69CB1EEDBA9F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1" y="4525233"/>
            <a:ext cx="380291" cy="380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6" name="Picture 105" descr="Logo&#10;&#10;Description automatically generated with low confidence">
            <a:extLst>
              <a:ext uri="{FF2B5EF4-FFF2-40B4-BE49-F238E27FC236}">
                <a16:creationId xmlns:a16="http://schemas.microsoft.com/office/drawing/2014/main" id="{CD8AC9B0-1A88-3372-3401-CCFBF4A8BE01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19" y="4313414"/>
            <a:ext cx="433895" cy="433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7" name="Picture 106" descr="Logo&#10;&#10;Description automatically generated with medium confidence">
            <a:extLst>
              <a:ext uri="{FF2B5EF4-FFF2-40B4-BE49-F238E27FC236}">
                <a16:creationId xmlns:a16="http://schemas.microsoft.com/office/drawing/2014/main" id="{D85240EE-AEF7-3542-C373-1F367AAE20F6}"/>
              </a:ext>
            </a:extLst>
          </p:cNvPr>
          <p:cNvPicPr>
            <a:picLocks noChangeAspect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65" y="4162204"/>
            <a:ext cx="748980" cy="416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8" name="Picture 107" descr="Logo, icon&#10;&#10;Description automatically generated">
            <a:extLst>
              <a:ext uri="{FF2B5EF4-FFF2-40B4-BE49-F238E27FC236}">
                <a16:creationId xmlns:a16="http://schemas.microsoft.com/office/drawing/2014/main" id="{0C7FB760-067F-DA2C-6DF6-FF4AF74D359A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56" y="4459117"/>
            <a:ext cx="354879" cy="354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F88DDA8-B469-CFAC-4ABD-269A10BF4725}"/>
              </a:ext>
            </a:extLst>
          </p:cNvPr>
          <p:cNvPicPr>
            <a:picLocks noChangeAspect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4" y="4912935"/>
            <a:ext cx="606553" cy="234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0" name="Picture 109" descr="Logo, company name&#10;&#10;Description automatically generated">
            <a:extLst>
              <a:ext uri="{FF2B5EF4-FFF2-40B4-BE49-F238E27FC236}">
                <a16:creationId xmlns:a16="http://schemas.microsoft.com/office/drawing/2014/main" id="{02B16B16-49C5-4A9C-BD13-341BF890D006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789" y="4361123"/>
            <a:ext cx="460718" cy="460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1" name="Picture 110" descr="Icon&#10;&#10;Description automatically generated">
            <a:extLst>
              <a:ext uri="{FF2B5EF4-FFF2-40B4-BE49-F238E27FC236}">
                <a16:creationId xmlns:a16="http://schemas.microsoft.com/office/drawing/2014/main" id="{B388C8CC-A0FA-8609-E278-22D31499FF0B}"/>
              </a:ext>
            </a:extLst>
          </p:cNvPr>
          <p:cNvPicPr>
            <a:picLocks noChangeAspect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50" y="1851424"/>
            <a:ext cx="290393" cy="290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712FE686-3E38-A1CE-0CFB-9499A5718C6A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795" y="4835933"/>
            <a:ext cx="416479" cy="416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3" name="Picture 112" descr="A picture containing qr code&#10;&#10;Description automatically generated">
            <a:extLst>
              <a:ext uri="{FF2B5EF4-FFF2-40B4-BE49-F238E27FC236}">
                <a16:creationId xmlns:a16="http://schemas.microsoft.com/office/drawing/2014/main" id="{ECCC6189-8534-B5A5-CCC7-B5C3BB571C9A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140" y="4447732"/>
            <a:ext cx="422370" cy="422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4" name="Picture 113" descr="Text, application&#10;&#10;Description automatically generated">
            <a:extLst>
              <a:ext uri="{FF2B5EF4-FFF2-40B4-BE49-F238E27FC236}">
                <a16:creationId xmlns:a16="http://schemas.microsoft.com/office/drawing/2014/main" id="{11D1456E-1074-5E99-2830-B246D9F68EF7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764" y="4888121"/>
            <a:ext cx="969131" cy="28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5" name="Picture 114" descr="Diagram&#10;&#10;Description automatically generated">
            <a:extLst>
              <a:ext uri="{FF2B5EF4-FFF2-40B4-BE49-F238E27FC236}">
                <a16:creationId xmlns:a16="http://schemas.microsoft.com/office/drawing/2014/main" id="{473518EC-6BF6-8AEA-B19E-06BFA0E1CFAD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684" y="4837217"/>
            <a:ext cx="354879" cy="354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6" name="Picture 115" descr="Logo, company name&#10;&#10;Description automatically generated">
            <a:extLst>
              <a:ext uri="{FF2B5EF4-FFF2-40B4-BE49-F238E27FC236}">
                <a16:creationId xmlns:a16="http://schemas.microsoft.com/office/drawing/2014/main" id="{3329A4DE-46C5-3A12-4617-C37D45C4AEB9}"/>
              </a:ext>
            </a:extLst>
          </p:cNvPr>
          <p:cNvPicPr>
            <a:picLocks noChangeAspect="1"/>
          </p:cNvPicPr>
          <p:nvPr/>
        </p:nvPicPr>
        <p:blipFill rotWithShape="1"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t="7340" r="9201" b="13355"/>
          <a:stretch/>
        </p:blipFill>
        <p:spPr>
          <a:xfrm>
            <a:off x="4007118" y="4406980"/>
            <a:ext cx="375012" cy="359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7" name="Picture 116" descr="Shape&#10;&#10;Description automatically generated">
            <a:extLst>
              <a:ext uri="{FF2B5EF4-FFF2-40B4-BE49-F238E27FC236}">
                <a16:creationId xmlns:a16="http://schemas.microsoft.com/office/drawing/2014/main" id="{5DCA0E88-58F9-7E79-FAC8-27AE4596D891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507" y="1610094"/>
            <a:ext cx="199068" cy="199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8" name="Picture 117" descr="Logo&#10;&#10;Description automatically generated">
            <a:extLst>
              <a:ext uri="{FF2B5EF4-FFF2-40B4-BE49-F238E27FC236}">
                <a16:creationId xmlns:a16="http://schemas.microsoft.com/office/drawing/2014/main" id="{BF91AB0D-0A98-DA6D-242F-978FAB7473B2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53" y="3399096"/>
            <a:ext cx="311777" cy="2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5A6D9CA6-8413-E824-1160-4579BD717316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960" y="3089766"/>
            <a:ext cx="284536" cy="28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EA01D01D-BD9D-AB8D-38F9-5FFFF7372286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3" y="4733962"/>
            <a:ext cx="444606" cy="409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1" name="Picture 120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8DD97BB4-18C7-A338-20A5-5DC842303B47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64" y="5197756"/>
            <a:ext cx="433441" cy="266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" name="Picture 121" descr="Logo, company name&#10;&#10;Description automatically generated">
            <a:extLst>
              <a:ext uri="{FF2B5EF4-FFF2-40B4-BE49-F238E27FC236}">
                <a16:creationId xmlns:a16="http://schemas.microsoft.com/office/drawing/2014/main" id="{90FBCF5A-C587-0370-BB4B-83530949143E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670" y="5203665"/>
            <a:ext cx="406230" cy="406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3" name="Picture 122" descr="A picture containing chart&#10;&#10;Description automatically generated">
            <a:extLst>
              <a:ext uri="{FF2B5EF4-FFF2-40B4-BE49-F238E27FC236}">
                <a16:creationId xmlns:a16="http://schemas.microsoft.com/office/drawing/2014/main" id="{E68EDC3F-13B3-2405-6216-A336ABE34E7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79" y="5060936"/>
            <a:ext cx="384018" cy="382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4" name="Picture 123" descr="Text, logo, company name&#10;&#10;Description automatically generated">
            <a:extLst>
              <a:ext uri="{FF2B5EF4-FFF2-40B4-BE49-F238E27FC236}">
                <a16:creationId xmlns:a16="http://schemas.microsoft.com/office/drawing/2014/main" id="{902AA8A9-B28F-6443-AE07-018FB87DA02D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36" y="1851629"/>
            <a:ext cx="365702" cy="325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5" name="Picture 124" descr="Text&#10;&#10;Description automatically generated">
            <a:extLst>
              <a:ext uri="{FF2B5EF4-FFF2-40B4-BE49-F238E27FC236}">
                <a16:creationId xmlns:a16="http://schemas.microsoft.com/office/drawing/2014/main" id="{7454C983-7174-6C0B-A988-13F4617A33A3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95" y="4217001"/>
            <a:ext cx="559002" cy="320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6" name="Picture 125" descr="A picture containing logo&#10;&#10;Description automatically generated">
            <a:extLst>
              <a:ext uri="{FF2B5EF4-FFF2-40B4-BE49-F238E27FC236}">
                <a16:creationId xmlns:a16="http://schemas.microsoft.com/office/drawing/2014/main" id="{8C94AE4B-C269-30A7-A480-38C53C718E0A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35" y="2580780"/>
            <a:ext cx="657703" cy="414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7" name="Picture 126" descr="Logo, company name&#10;&#10;Description automatically generated">
            <a:extLst>
              <a:ext uri="{FF2B5EF4-FFF2-40B4-BE49-F238E27FC236}">
                <a16:creationId xmlns:a16="http://schemas.microsoft.com/office/drawing/2014/main" id="{6D82C61A-358A-A293-7DF2-776EBB9A30CF}"/>
              </a:ext>
            </a:extLst>
          </p:cNvPr>
          <p:cNvPicPr>
            <a:picLocks noChangeAspect="1"/>
          </p:cNvPicPr>
          <p:nvPr/>
        </p:nvPicPr>
        <p:blipFill>
          <a:blip r:embed="rId1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29" y="5447729"/>
            <a:ext cx="530017" cy="298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8" name="Picture 127" descr="Logo, company name&#10;&#10;Description automatically generated">
            <a:extLst>
              <a:ext uri="{FF2B5EF4-FFF2-40B4-BE49-F238E27FC236}">
                <a16:creationId xmlns:a16="http://schemas.microsoft.com/office/drawing/2014/main" id="{15A091C1-37F2-3F5F-8D27-141DCB2195E8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32" y="4794331"/>
            <a:ext cx="611500" cy="302473"/>
          </a:xfrm>
          <a:prstGeom prst="roundRect">
            <a:avLst>
              <a:gd name="adj" fmla="val 2748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954EEE3F-9282-43F1-0894-060747AC137B}"/>
              </a:ext>
            </a:extLst>
          </p:cNvPr>
          <p:cNvPicPr>
            <a:picLocks noChangeAspect="1"/>
          </p:cNvPicPr>
          <p:nvPr/>
        </p:nvPicPr>
        <p:blipFill>
          <a:blip r:embed="rId1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3" y="5210155"/>
            <a:ext cx="862496" cy="322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3C61FF85-57CD-9DFF-66D3-3AC2BCDC0523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48" y="5540407"/>
            <a:ext cx="586506" cy="140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1" name="Picture 130" descr="A picture containing logo&#10;&#10;Description automatically generated">
            <a:extLst>
              <a:ext uri="{FF2B5EF4-FFF2-40B4-BE49-F238E27FC236}">
                <a16:creationId xmlns:a16="http://schemas.microsoft.com/office/drawing/2014/main" id="{A496F276-0A92-E284-0224-8EE95DAB6BB4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25" y="4967106"/>
            <a:ext cx="777826" cy="302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2" name="Picture 131" descr="A picture containing logo&#10;&#10;Description automatically generated">
            <a:extLst>
              <a:ext uri="{FF2B5EF4-FFF2-40B4-BE49-F238E27FC236}">
                <a16:creationId xmlns:a16="http://schemas.microsoft.com/office/drawing/2014/main" id="{DAAFB6E4-C9AE-3407-405D-A9222BC15E5F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90" y="4749735"/>
            <a:ext cx="689457" cy="346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" name="Picture 132" descr="Text&#10;&#10;Description automatically generated">
            <a:extLst>
              <a:ext uri="{FF2B5EF4-FFF2-40B4-BE49-F238E27FC236}">
                <a16:creationId xmlns:a16="http://schemas.microsoft.com/office/drawing/2014/main" id="{76637D9C-A781-BAAF-085E-668D93A5E671}"/>
              </a:ext>
            </a:extLst>
          </p:cNvPr>
          <p:cNvPicPr>
            <a:picLocks noChangeAspect="1"/>
          </p:cNvPicPr>
          <p:nvPr/>
        </p:nvPicPr>
        <p:blipFill>
          <a:blip r:embed="rId1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821" y="5497794"/>
            <a:ext cx="753159" cy="288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4" name="Picture 133" descr="A picture containing text&#10;&#10;Description automatically generated">
            <a:extLst>
              <a:ext uri="{FF2B5EF4-FFF2-40B4-BE49-F238E27FC236}">
                <a16:creationId xmlns:a16="http://schemas.microsoft.com/office/drawing/2014/main" id="{779F95EF-ACBF-42FA-A09E-D4BDDBF69C90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792" y="5197756"/>
            <a:ext cx="562657" cy="346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5" name="Picture 134" descr="A picture containing text&#10;&#10;Description automatically generated">
            <a:extLst>
              <a:ext uri="{FF2B5EF4-FFF2-40B4-BE49-F238E27FC236}">
                <a16:creationId xmlns:a16="http://schemas.microsoft.com/office/drawing/2014/main" id="{72B5048C-7FF5-ECEB-17AC-B317E5E6C1B5}"/>
              </a:ext>
            </a:extLst>
          </p:cNvPr>
          <p:cNvPicPr>
            <a:picLocks noChangeAspect="1"/>
          </p:cNvPicPr>
          <p:nvPr/>
        </p:nvPicPr>
        <p:blipFill>
          <a:blip r:embed="rId1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441" y="5509691"/>
            <a:ext cx="665061" cy="285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6" name="Picture 135" descr="Logo, company name&#10;&#10;Description automatically generated">
            <a:extLst>
              <a:ext uri="{FF2B5EF4-FFF2-40B4-BE49-F238E27FC236}">
                <a16:creationId xmlns:a16="http://schemas.microsoft.com/office/drawing/2014/main" id="{5D3A89DE-93D5-D7A0-2F9E-AC9BFEE1C4AD}"/>
              </a:ext>
            </a:extLst>
          </p:cNvPr>
          <p:cNvPicPr>
            <a:picLocks noChangeAspect="1"/>
          </p:cNvPicPr>
          <p:nvPr/>
        </p:nvPicPr>
        <p:blipFill rotWithShape="1">
          <a:blip r:embed="rId1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8" b="22535"/>
          <a:stretch/>
        </p:blipFill>
        <p:spPr>
          <a:xfrm>
            <a:off x="4880315" y="4448755"/>
            <a:ext cx="533055" cy="261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7" name="Picture 1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EE3E012-3FB7-3F3B-2EE1-091BF27E362A}"/>
              </a:ext>
            </a:extLst>
          </p:cNvPr>
          <p:cNvPicPr>
            <a:picLocks noChangeAspect="1"/>
          </p:cNvPicPr>
          <p:nvPr/>
        </p:nvPicPr>
        <p:blipFill>
          <a:blip r:embed="rId1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679" y="3614606"/>
            <a:ext cx="305272" cy="305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8" name="Picture 137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5752BC63-D9DE-CC60-D26F-484212D0288F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895" y="5197756"/>
            <a:ext cx="230769" cy="230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9" name="Picture 138" descr="Logo&#10;&#10;Description automatically generated">
            <a:extLst>
              <a:ext uri="{FF2B5EF4-FFF2-40B4-BE49-F238E27FC236}">
                <a16:creationId xmlns:a16="http://schemas.microsoft.com/office/drawing/2014/main" id="{5A23252C-EBFD-C256-9E0D-A2C2AD858486}"/>
              </a:ext>
            </a:extLst>
          </p:cNvPr>
          <p:cNvPicPr>
            <a:picLocks noChangeAspect="1"/>
          </p:cNvPicPr>
          <p:nvPr/>
        </p:nvPicPr>
        <p:blipFill>
          <a:blip r:embed="rId1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1628" y="5223760"/>
            <a:ext cx="242369" cy="242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0" name="Picture 139" descr="Logo, company name&#10;&#10;Description automatically generated">
            <a:extLst>
              <a:ext uri="{FF2B5EF4-FFF2-40B4-BE49-F238E27FC236}">
                <a16:creationId xmlns:a16="http://schemas.microsoft.com/office/drawing/2014/main" id="{8F7BCDC0-9C2A-24ED-1173-336C59B09099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922" y="2198639"/>
            <a:ext cx="404077" cy="404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1" name="Picture 140" descr="A logo with black and red text&#10;&#10;Description automatically generated">
            <a:extLst>
              <a:ext uri="{FF2B5EF4-FFF2-40B4-BE49-F238E27FC236}">
                <a16:creationId xmlns:a16="http://schemas.microsoft.com/office/drawing/2014/main" id="{81E45C68-BCA3-9D32-7392-EF9C2F5B1764}"/>
              </a:ext>
            </a:extLst>
          </p:cNvPr>
          <p:cNvPicPr>
            <a:picLocks noChangeAspect="1"/>
          </p:cNvPicPr>
          <p:nvPr/>
        </p:nvPicPr>
        <p:blipFill>
          <a:blip r:embed="rId1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870" y="4909307"/>
            <a:ext cx="378569" cy="210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2" name="Picture 14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37954C9-F082-8DD9-ADB2-8FD64E941CA2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989" y="4622451"/>
            <a:ext cx="830368" cy="379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" name="Picture 142" descr="A red logo with white text&#10;&#10;Description automatically generated">
            <a:extLst>
              <a:ext uri="{FF2B5EF4-FFF2-40B4-BE49-F238E27FC236}">
                <a16:creationId xmlns:a16="http://schemas.microsoft.com/office/drawing/2014/main" id="{89F54C23-CA6F-AFE5-C615-20BC34FC4CF1}"/>
              </a:ext>
            </a:extLst>
          </p:cNvPr>
          <p:cNvPicPr>
            <a:picLocks noChangeAspect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265" y="4309770"/>
            <a:ext cx="686591" cy="296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4" name="Picture 143" descr="A red and white logo&#10;&#10;Description automatically generated">
            <a:extLst>
              <a:ext uri="{FF2B5EF4-FFF2-40B4-BE49-F238E27FC236}">
                <a16:creationId xmlns:a16="http://schemas.microsoft.com/office/drawing/2014/main" id="{39D15864-5FC2-AF34-7DB5-755DB3E96767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061" y="4949585"/>
            <a:ext cx="788792" cy="237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5" name="Picture 144" descr="A logo for a company&#10;&#10;Description automatically generated">
            <a:extLst>
              <a:ext uri="{FF2B5EF4-FFF2-40B4-BE49-F238E27FC236}">
                <a16:creationId xmlns:a16="http://schemas.microsoft.com/office/drawing/2014/main" id="{5C590409-D558-0D41-70DA-DFCA6B06C402}"/>
              </a:ext>
            </a:extLst>
          </p:cNvPr>
          <p:cNvPicPr>
            <a:picLocks noChangeAspect="1"/>
          </p:cNvPicPr>
          <p:nvPr/>
        </p:nvPicPr>
        <p:blipFill>
          <a:blip r:embed="rId1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45" y="1752118"/>
            <a:ext cx="520222" cy="251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6" name="Picture 145" descr="A logo of a company&#10;&#10;Description automatically generated">
            <a:extLst>
              <a:ext uri="{FF2B5EF4-FFF2-40B4-BE49-F238E27FC236}">
                <a16:creationId xmlns:a16="http://schemas.microsoft.com/office/drawing/2014/main" id="{677BC48D-3154-68CB-6766-D48F1C8D40B0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249" y="4075641"/>
            <a:ext cx="677646" cy="191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7" name="Picture 14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69A3E8C-1895-229B-A0A0-56F0D47C6940}"/>
              </a:ext>
            </a:extLst>
          </p:cNvPr>
          <p:cNvPicPr>
            <a:picLocks noChangeAspect="1"/>
          </p:cNvPicPr>
          <p:nvPr/>
        </p:nvPicPr>
        <p:blipFill>
          <a:blip r:embed="rId1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843" y="5148112"/>
            <a:ext cx="1033847" cy="265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8" name="Picture 147" descr="A close-up of a logo&#10;&#10;Description automatically generated">
            <a:extLst>
              <a:ext uri="{FF2B5EF4-FFF2-40B4-BE49-F238E27FC236}">
                <a16:creationId xmlns:a16="http://schemas.microsoft.com/office/drawing/2014/main" id="{3F4F9EEC-22E3-2BE7-3028-3AEC9295BB76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30" y="3731724"/>
            <a:ext cx="624320" cy="229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9" name="Picture 148" descr="A red letter on a black background&#10;&#10;Description automatically generated">
            <a:extLst>
              <a:ext uri="{FF2B5EF4-FFF2-40B4-BE49-F238E27FC236}">
                <a16:creationId xmlns:a16="http://schemas.microsoft.com/office/drawing/2014/main" id="{7D9A9A7C-848C-1503-A1FB-BDD05E7F584D}"/>
              </a:ext>
            </a:extLst>
          </p:cNvPr>
          <p:cNvPicPr>
            <a:picLocks noChangeAspect="1"/>
          </p:cNvPicPr>
          <p:nvPr/>
        </p:nvPicPr>
        <p:blipFill>
          <a:blip r:embed="rId1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426" y="1504152"/>
            <a:ext cx="340338" cy="339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0" name="Picture 149" descr="A blue and white logo&#10;&#10;Description automatically generated">
            <a:extLst>
              <a:ext uri="{FF2B5EF4-FFF2-40B4-BE49-F238E27FC236}">
                <a16:creationId xmlns:a16="http://schemas.microsoft.com/office/drawing/2014/main" id="{A6277200-B8BD-152E-E990-C642C46E6FA1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570" y="5509559"/>
            <a:ext cx="242250" cy="242250"/>
          </a:xfrm>
          <a:prstGeom prst="rect">
            <a:avLst/>
          </a:prstGeom>
        </p:spPr>
      </p:pic>
      <p:pic>
        <p:nvPicPr>
          <p:cNvPr id="151" name="Picture 150" descr="A logo of a university&#10;&#10;Description automatically generated">
            <a:extLst>
              <a:ext uri="{FF2B5EF4-FFF2-40B4-BE49-F238E27FC236}">
                <a16:creationId xmlns:a16="http://schemas.microsoft.com/office/drawing/2014/main" id="{9D5A4185-4301-095F-9BB1-30A3B63E3187}"/>
              </a:ext>
            </a:extLst>
          </p:cNvPr>
          <p:cNvPicPr>
            <a:picLocks noChangeAspect="1"/>
          </p:cNvPicPr>
          <p:nvPr/>
        </p:nvPicPr>
        <p:blipFill>
          <a:blip r:embed="rId1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76" y="5410512"/>
            <a:ext cx="546075" cy="341297"/>
          </a:xfrm>
          <a:prstGeom prst="rect">
            <a:avLst/>
          </a:prstGeom>
        </p:spPr>
      </p:pic>
      <p:pic>
        <p:nvPicPr>
          <p:cNvPr id="152" name="Picture 151" descr="A logo of a company&#10;&#10;Description automatically generated">
            <a:extLst>
              <a:ext uri="{FF2B5EF4-FFF2-40B4-BE49-F238E27FC236}">
                <a16:creationId xmlns:a16="http://schemas.microsoft.com/office/drawing/2014/main" id="{1BEF0A51-2C86-4BF4-A069-D8C9FD688EEA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977" y="5379486"/>
            <a:ext cx="480953" cy="274830"/>
          </a:xfrm>
          <a:prstGeom prst="rect">
            <a:avLst/>
          </a:prstGeom>
        </p:spPr>
      </p:pic>
      <p:pic>
        <p:nvPicPr>
          <p:cNvPr id="153" name="Picture 152" descr="A purple and white logo&#10;&#10;Description automatically generated">
            <a:extLst>
              <a:ext uri="{FF2B5EF4-FFF2-40B4-BE49-F238E27FC236}">
                <a16:creationId xmlns:a16="http://schemas.microsoft.com/office/drawing/2014/main" id="{A645C64B-79E1-3EF8-205D-143FDEDA77EC}"/>
              </a:ext>
            </a:extLst>
          </p:cNvPr>
          <p:cNvPicPr>
            <a:picLocks noChangeAspect="1"/>
          </p:cNvPicPr>
          <p:nvPr/>
        </p:nvPicPr>
        <p:blipFill>
          <a:blip r:embed="rId1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482" y="3338746"/>
            <a:ext cx="270758" cy="270758"/>
          </a:xfrm>
          <a:prstGeom prst="rect">
            <a:avLst/>
          </a:prstGeom>
        </p:spPr>
      </p:pic>
      <p:pic>
        <p:nvPicPr>
          <p:cNvPr id="154" name="Picture 153" descr="A logo of a university&#10;&#10;Description automatically generated">
            <a:extLst>
              <a:ext uri="{FF2B5EF4-FFF2-40B4-BE49-F238E27FC236}">
                <a16:creationId xmlns:a16="http://schemas.microsoft.com/office/drawing/2014/main" id="{3A1A99E7-8F09-0595-64A3-56C63340DA09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09" y="3916727"/>
            <a:ext cx="408601" cy="408601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B316E620-22DD-D93B-EFEA-A4EAF18EB4BD}"/>
              </a:ext>
            </a:extLst>
          </p:cNvPr>
          <p:cNvPicPr>
            <a:picLocks noChangeAspect="1"/>
          </p:cNvPicPr>
          <p:nvPr/>
        </p:nvPicPr>
        <p:blipFill>
          <a:blip r:embed="rId151"/>
          <a:stretch>
            <a:fillRect/>
          </a:stretch>
        </p:blipFill>
        <p:spPr>
          <a:xfrm>
            <a:off x="7565352" y="1529312"/>
            <a:ext cx="3786672" cy="3557335"/>
          </a:xfrm>
          <a:prstGeom prst="rect">
            <a:avLst/>
          </a:prstGeom>
        </p:spPr>
      </p:pic>
      <p:pic>
        <p:nvPicPr>
          <p:cNvPr id="156" name="Picture 69" descr="A collection of blue icons&#10;&#10;Description automatically generated">
            <a:extLst>
              <a:ext uri="{FF2B5EF4-FFF2-40B4-BE49-F238E27FC236}">
                <a16:creationId xmlns:a16="http://schemas.microsoft.com/office/drawing/2014/main" id="{710C1086-E20C-E56D-99DB-C4B6E0E63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3" t="77776" r="17056" b="4500"/>
          <a:stretch>
            <a:fillRect/>
          </a:stretch>
        </p:blipFill>
        <p:spPr bwMode="auto">
          <a:xfrm>
            <a:off x="7548655" y="5228341"/>
            <a:ext cx="1395413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" name="TextBox 211">
            <a:extLst>
              <a:ext uri="{FF2B5EF4-FFF2-40B4-BE49-F238E27FC236}">
                <a16:creationId xmlns:a16="http://schemas.microsoft.com/office/drawing/2014/main" id="{0391E811-55A1-ED7A-199E-AF3E4CC135A3}"/>
              </a:ext>
            </a:extLst>
          </p:cNvPr>
          <p:cNvSpPr txBox="1"/>
          <p:nvPr/>
        </p:nvSpPr>
        <p:spPr>
          <a:xfrm>
            <a:off x="8460602" y="5321957"/>
            <a:ext cx="3115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900+ scientists </a:t>
            </a:r>
            <a:br>
              <a:rPr lang="en-US" b="1">
                <a:solidFill>
                  <a:srgbClr val="408CA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>
                <a:solidFill>
                  <a:srgbClr val="7475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involved in defining priorities </a:t>
            </a:r>
          </a:p>
          <a:p>
            <a:pPr algn="ctr"/>
            <a:r>
              <a:rPr lang="en-US" sz="1200" b="1">
                <a:solidFill>
                  <a:srgbClr val="7475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FCH sector</a:t>
            </a:r>
            <a:endParaRPr lang="en-BE" b="1">
              <a:solidFill>
                <a:srgbClr val="7475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0970C098-43CF-AFD7-B6F4-5B9A33FDC7A1}"/>
              </a:ext>
            </a:extLst>
          </p:cNvPr>
          <p:cNvSpPr txBox="1"/>
          <p:nvPr/>
        </p:nvSpPr>
        <p:spPr>
          <a:xfrm>
            <a:off x="26390" y="887586"/>
            <a:ext cx="9418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represent the European Hydrogen Research Community with 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55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members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 countries.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4C581858-0A42-9DB7-473F-C2E8CCA6361C}"/>
              </a:ext>
            </a:extLst>
          </p:cNvPr>
          <p:cNvSpPr txBox="1"/>
          <p:nvPr/>
        </p:nvSpPr>
        <p:spPr>
          <a:xfrm>
            <a:off x="162560" y="213995"/>
            <a:ext cx="10434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Hydrogen Europe Research at a glance</a:t>
            </a:r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34A858E6-389C-774C-FA5F-0E4B6015DC5D}"/>
              </a:ext>
            </a:extLst>
          </p:cNvPr>
          <p:cNvPicPr>
            <a:picLocks noChangeAspect="1"/>
          </p:cNvPicPr>
          <p:nvPr/>
        </p:nvPicPr>
        <p:blipFill>
          <a:blip r:embed="rId1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98" y="5566302"/>
            <a:ext cx="769964" cy="251868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88F9D290-DC21-1AB5-F3C5-5AF4811C2B70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729" y="5252411"/>
            <a:ext cx="869414" cy="30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89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>
            <a:extLst>
              <a:ext uri="{FF2B5EF4-FFF2-40B4-BE49-F238E27FC236}">
                <a16:creationId xmlns:a16="http://schemas.microsoft.com/office/drawing/2014/main" id="{DD998CB4-898F-4639-846C-614EAE773AA4}"/>
              </a:ext>
            </a:extLst>
          </p:cNvPr>
          <p:cNvSpPr txBox="1">
            <a:spLocks/>
          </p:cNvSpPr>
          <p:nvPr/>
        </p:nvSpPr>
        <p:spPr>
          <a:xfrm>
            <a:off x="86140" y="31151"/>
            <a:ext cx="590471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r>
              <a:rPr lang="it-IT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EPHyC</a:t>
            </a:r>
            <a:r>
              <a:rPr lang="it-IT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Conference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A4B70E5-CE18-45F7-8357-68685C505132}"/>
              </a:ext>
            </a:extLst>
          </p:cNvPr>
          <p:cNvSpPr txBox="1"/>
          <p:nvPr/>
        </p:nvSpPr>
        <p:spPr>
          <a:xfrm>
            <a:off x="86140" y="600141"/>
            <a:ext cx="6794054" cy="169790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b="1" dirty="0">
                <a:solidFill>
                  <a:srgbClr val="002060"/>
                </a:solidFill>
              </a:rPr>
              <a:t>What is EPHyC conference?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002060"/>
                </a:solidFill>
              </a:rPr>
              <a:t>EPHyC is a conference organized by PhD students for EU-based PhD researchers working on a hydrogen-related research topic.</a:t>
            </a:r>
            <a:r>
              <a:rPr lang="en-GB" dirty="0"/>
              <a:t> </a:t>
            </a:r>
            <a:endParaRPr lang="en-GB" b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GB" b="1" dirty="0">
                <a:solidFill>
                  <a:srgbClr val="002060"/>
                </a:solidFill>
              </a:rPr>
              <a:t>Topics:</a:t>
            </a:r>
          </a:p>
        </p:txBody>
      </p:sp>
      <p:pic>
        <p:nvPicPr>
          <p:cNvPr id="27" name="Picture 5" descr="A logo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7AF1882F-3692-47E5-9713-63E079F5C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340" y="31151"/>
            <a:ext cx="1594284" cy="79495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26D3C90-F72D-440C-A198-B774FC39C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621" y="914400"/>
            <a:ext cx="5261566" cy="5261566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B3E4233-65A1-4077-894D-203373A9405E}"/>
              </a:ext>
            </a:extLst>
          </p:cNvPr>
          <p:cNvSpPr txBox="1"/>
          <p:nvPr/>
        </p:nvSpPr>
        <p:spPr>
          <a:xfrm>
            <a:off x="0" y="5971042"/>
            <a:ext cx="5329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More </a:t>
            </a:r>
            <a:r>
              <a:rPr lang="it-IT" b="1" dirty="0" err="1">
                <a:solidFill>
                  <a:srgbClr val="002060"/>
                </a:solidFill>
              </a:rPr>
              <a:t>at</a:t>
            </a:r>
            <a:r>
              <a:rPr lang="it-IT" b="1" dirty="0">
                <a:solidFill>
                  <a:srgbClr val="002060"/>
                </a:solidFill>
              </a:rPr>
              <a:t>: </a:t>
            </a:r>
            <a:r>
              <a:rPr lang="it-IT" dirty="0">
                <a:hlinkClick r:id="rId4"/>
              </a:rPr>
              <a:t>https://www.ephycconference.com/</a:t>
            </a:r>
            <a:endParaRPr lang="it-IT" dirty="0"/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1B507DA1-5655-4F52-98B8-77E0FAB847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47" r="25023"/>
          <a:stretch/>
        </p:blipFill>
        <p:spPr>
          <a:xfrm rot="16200000">
            <a:off x="1295450" y="1413545"/>
            <a:ext cx="3560513" cy="532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0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A84AA-42B6-22B4-B5ED-6BBE71137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A8F2DB-3AA4-3272-CB25-ED41F572F0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385D28A6-668F-4158-BDC0-14D455B35AA2}" type="slidenum">
              <a:rPr lang="fr-BE" smtClean="0"/>
              <a:pPr>
                <a:defRPr/>
              </a:pPr>
              <a:t>4</a:t>
            </a:fld>
            <a:endParaRPr lang="fr-BE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CB0E995E-87BF-162F-088D-D7A9F12C6B7E}"/>
              </a:ext>
            </a:extLst>
          </p:cNvPr>
          <p:cNvSpPr txBox="1"/>
          <p:nvPr/>
        </p:nvSpPr>
        <p:spPr>
          <a:xfrm>
            <a:off x="170675" y="909798"/>
            <a:ext cx="118506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Hydrogen Europe Research aims to contribute to the achievement of carbon neutrality by strengthening the European hydrogen industry and ensuring high-level research in Europe. We actively support Research Institutes and Universities involved in the development of a new industrial ecosystem based on hydrogen. 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0F146268-1490-304E-EDB9-436A96B69395}"/>
              </a:ext>
            </a:extLst>
          </p:cNvPr>
          <p:cNvSpPr txBox="1"/>
          <p:nvPr/>
        </p:nvSpPr>
        <p:spPr>
          <a:xfrm>
            <a:off x="162560" y="213995"/>
            <a:ext cx="10434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Our vision and mission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EB01287-F3C5-DB5D-5215-24A1C0EFB2EA}"/>
              </a:ext>
            </a:extLst>
          </p:cNvPr>
          <p:cNvGraphicFramePr/>
          <p:nvPr/>
        </p:nvGraphicFramePr>
        <p:xfrm>
          <a:off x="2316479" y="1924568"/>
          <a:ext cx="9476245" cy="4170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1" name="Picture 160" descr="A blue and white logo&#10;&#10;Description automatically generated">
            <a:extLst>
              <a:ext uri="{FF2B5EF4-FFF2-40B4-BE49-F238E27FC236}">
                <a16:creationId xmlns:a16="http://schemas.microsoft.com/office/drawing/2014/main" id="{6A2572C0-D666-4CA2-3CC9-F509E3878D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00" y="2301798"/>
            <a:ext cx="546100" cy="546100"/>
          </a:xfrm>
          <a:prstGeom prst="rect">
            <a:avLst/>
          </a:prstGeom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90D9C0CB-306B-A908-AA38-28BF54FC7627}"/>
              </a:ext>
            </a:extLst>
          </p:cNvPr>
          <p:cNvSpPr txBox="1"/>
          <p:nvPr/>
        </p:nvSpPr>
        <p:spPr>
          <a:xfrm>
            <a:off x="170675" y="3363732"/>
            <a:ext cx="2432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mission is based on 4 pillars:</a:t>
            </a:r>
          </a:p>
        </p:txBody>
      </p:sp>
      <p:pic>
        <p:nvPicPr>
          <p:cNvPr id="167" name="Picture 166" descr="A blue and green globe with a leaf&#10;&#10;Description automatically generated">
            <a:extLst>
              <a:ext uri="{FF2B5EF4-FFF2-40B4-BE49-F238E27FC236}">
                <a16:creationId xmlns:a16="http://schemas.microsoft.com/office/drawing/2014/main" id="{81D03281-1A84-F866-6A5E-670F233B4D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966" y="4305841"/>
            <a:ext cx="452217" cy="452217"/>
          </a:xfrm>
          <a:prstGeom prst="rect">
            <a:avLst/>
          </a:prstGeom>
        </p:spPr>
      </p:pic>
      <p:pic>
        <p:nvPicPr>
          <p:cNvPr id="169" name="Picture 168" descr="A blue circle with a word and a needle&#10;&#10;Description automatically generated with medium confidence">
            <a:extLst>
              <a:ext uri="{FF2B5EF4-FFF2-40B4-BE49-F238E27FC236}">
                <a16:creationId xmlns:a16="http://schemas.microsoft.com/office/drawing/2014/main" id="{636A0773-06FE-456C-C607-EDCB583826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" b="6685"/>
          <a:stretch/>
        </p:blipFill>
        <p:spPr>
          <a:xfrm>
            <a:off x="2501900" y="5195096"/>
            <a:ext cx="554482" cy="5082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EEDEAB-6CD2-C960-CD3B-732AF33B27F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489" t="1838"/>
          <a:stretch/>
        </p:blipFill>
        <p:spPr>
          <a:xfrm>
            <a:off x="2897871" y="3262270"/>
            <a:ext cx="546100" cy="53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94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B7604-12D8-45DD-51B9-7BA52B23A9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385D28A6-668F-4158-BDC0-14D455B35AA2}" type="slidenum">
              <a:rPr lang="fr-BE" smtClean="0"/>
              <a:pPr>
                <a:defRPr/>
              </a:pPr>
              <a:t>5</a:t>
            </a:fld>
            <a:endParaRPr lang="fr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A99ECB-DBF1-517B-0467-93012BAA6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160" y="1943656"/>
            <a:ext cx="9046558" cy="40308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E1E377-F440-14FA-542A-007DC308AD22}"/>
              </a:ext>
            </a:extLst>
          </p:cNvPr>
          <p:cNvSpPr txBox="1"/>
          <p:nvPr/>
        </p:nvSpPr>
        <p:spPr>
          <a:xfrm>
            <a:off x="162560" y="213995"/>
            <a:ext cx="10434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Clean Hydrogen Partnership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19C9DA-B0D8-7011-2454-7D4752C93737}"/>
              </a:ext>
            </a:extLst>
          </p:cNvPr>
          <p:cNvSpPr txBox="1"/>
          <p:nvPr/>
        </p:nvSpPr>
        <p:spPr>
          <a:xfrm>
            <a:off x="162560" y="871448"/>
            <a:ext cx="117246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 collaboration with the public and private members of the Clean Hydrogen Partnership, Hydrogen Europe &amp; Hydrogen Europe Research participate in the identification of annual and multi-annual research &amp; innovation priorities and the elaboration of research topics included in yearly Annual Work Plans.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68BFFC-5CA1-A5D6-D0E7-E72E27197687}"/>
              </a:ext>
            </a:extLst>
          </p:cNvPr>
          <p:cNvSpPr txBox="1"/>
          <p:nvPr/>
        </p:nvSpPr>
        <p:spPr>
          <a:xfrm>
            <a:off x="551180" y="5974469"/>
            <a:ext cx="11089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Budget: 1B€ + 200M€ (extra funding from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REPowerEU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for Hydrogen Valleys)</a:t>
            </a:r>
          </a:p>
        </p:txBody>
      </p:sp>
    </p:spTree>
    <p:extLst>
      <p:ext uri="{BB962C8B-B14F-4D97-AF65-F5344CB8AC3E}">
        <p14:creationId xmlns:p14="http://schemas.microsoft.com/office/powerpoint/2010/main" val="1967955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9729D3-BD2E-BA5B-D9D8-8940E21B06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The European Union approach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D5C1D0-EE9D-9CF0-C741-E0164299FBC8}"/>
              </a:ext>
            </a:extLst>
          </p:cNvPr>
          <p:cNvSpPr>
            <a:spLocks noChangeAspect="1"/>
          </p:cNvSpPr>
          <p:nvPr/>
        </p:nvSpPr>
        <p:spPr>
          <a:xfrm>
            <a:off x="1420474" y="1109997"/>
            <a:ext cx="2507372" cy="2741103"/>
          </a:xfrm>
          <a:custGeom>
            <a:avLst/>
            <a:gdLst>
              <a:gd name="connsiteX0" fmla="*/ 0 w 2257777"/>
              <a:gd name="connsiteY0" fmla="*/ 982133 h 1964266"/>
              <a:gd name="connsiteX1" fmla="*/ 491067 w 2257777"/>
              <a:gd name="connsiteY1" fmla="*/ 0 h 1964266"/>
              <a:gd name="connsiteX2" fmla="*/ 1766711 w 2257777"/>
              <a:gd name="connsiteY2" fmla="*/ 0 h 1964266"/>
              <a:gd name="connsiteX3" fmla="*/ 2257777 w 2257777"/>
              <a:gd name="connsiteY3" fmla="*/ 982133 h 1964266"/>
              <a:gd name="connsiteX4" fmla="*/ 1766711 w 2257777"/>
              <a:gd name="connsiteY4" fmla="*/ 1964266 h 1964266"/>
              <a:gd name="connsiteX5" fmla="*/ 491067 w 2257777"/>
              <a:gd name="connsiteY5" fmla="*/ 1964266 h 1964266"/>
              <a:gd name="connsiteX6" fmla="*/ 0 w 2257777"/>
              <a:gd name="connsiteY6" fmla="*/ 982133 h 196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7777" h="1964266">
                <a:moveTo>
                  <a:pt x="1128889" y="0"/>
                </a:moveTo>
                <a:lnTo>
                  <a:pt x="2257776" y="427229"/>
                </a:lnTo>
                <a:lnTo>
                  <a:pt x="2257776" y="1537038"/>
                </a:lnTo>
                <a:lnTo>
                  <a:pt x="1128889" y="1964266"/>
                </a:lnTo>
                <a:lnTo>
                  <a:pt x="1" y="1537038"/>
                </a:lnTo>
                <a:lnTo>
                  <a:pt x="1" y="427229"/>
                </a:lnTo>
                <a:lnTo>
                  <a:pt x="1128889" y="0"/>
                </a:lnTo>
                <a:close/>
              </a:path>
            </a:pathLst>
          </a:custGeom>
          <a:ln w="76200"/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9918" tIns="435658" rIns="389919" bIns="435657" numCol="1" spcCol="1270" anchor="ctr" anchorCtr="0">
            <a:noAutofit/>
          </a:bodyPr>
          <a:lstStyle/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For each 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1€ of EU funding received, 2.7€</a:t>
            </a:r>
            <a:r>
              <a:rPr lang="en-GB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*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 were additionally funded by the private sector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000" dirty="0">
              <a:solidFill>
                <a:srgbClr val="535252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A55F197-9AF5-2BAC-72FA-C5D5801F8E6B}"/>
              </a:ext>
            </a:extLst>
          </p:cNvPr>
          <p:cNvSpPr>
            <a:spLocks noChangeAspect="1"/>
          </p:cNvSpPr>
          <p:nvPr/>
        </p:nvSpPr>
        <p:spPr>
          <a:xfrm>
            <a:off x="4286327" y="1173070"/>
            <a:ext cx="2449678" cy="2678030"/>
          </a:xfrm>
          <a:custGeom>
            <a:avLst/>
            <a:gdLst>
              <a:gd name="connsiteX0" fmla="*/ 0 w 2257777"/>
              <a:gd name="connsiteY0" fmla="*/ 982133 h 1964266"/>
              <a:gd name="connsiteX1" fmla="*/ 491067 w 2257777"/>
              <a:gd name="connsiteY1" fmla="*/ 0 h 1964266"/>
              <a:gd name="connsiteX2" fmla="*/ 1766711 w 2257777"/>
              <a:gd name="connsiteY2" fmla="*/ 0 h 1964266"/>
              <a:gd name="connsiteX3" fmla="*/ 2257777 w 2257777"/>
              <a:gd name="connsiteY3" fmla="*/ 982133 h 1964266"/>
              <a:gd name="connsiteX4" fmla="*/ 1766711 w 2257777"/>
              <a:gd name="connsiteY4" fmla="*/ 1964266 h 1964266"/>
              <a:gd name="connsiteX5" fmla="*/ 491067 w 2257777"/>
              <a:gd name="connsiteY5" fmla="*/ 1964266 h 1964266"/>
              <a:gd name="connsiteX6" fmla="*/ 0 w 2257777"/>
              <a:gd name="connsiteY6" fmla="*/ 982133 h 196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7777" h="1964266">
                <a:moveTo>
                  <a:pt x="1128889" y="0"/>
                </a:moveTo>
                <a:lnTo>
                  <a:pt x="2257776" y="427229"/>
                </a:lnTo>
                <a:lnTo>
                  <a:pt x="2257776" y="1537038"/>
                </a:lnTo>
                <a:lnTo>
                  <a:pt x="1128889" y="1964266"/>
                </a:lnTo>
                <a:lnTo>
                  <a:pt x="1" y="1537038"/>
                </a:lnTo>
                <a:lnTo>
                  <a:pt x="1" y="427229"/>
                </a:lnTo>
                <a:lnTo>
                  <a:pt x="1128889" y="0"/>
                </a:lnTo>
                <a:close/>
              </a:path>
            </a:pathLst>
          </a:custGeom>
          <a:ln w="76200">
            <a:solidFill>
              <a:schemeClr val="tx2"/>
            </a:solidFill>
          </a:ln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9918" tIns="435658" rIns="389919" bIns="435657" numCol="1" spcCol="1270" anchor="ctr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000" dirty="0">
              <a:solidFill>
                <a:srgbClr val="535252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44FC740-7CA5-BA58-E320-1EE3B492E449}"/>
              </a:ext>
            </a:extLst>
          </p:cNvPr>
          <p:cNvSpPr>
            <a:spLocks noChangeAspect="1"/>
          </p:cNvSpPr>
          <p:nvPr/>
        </p:nvSpPr>
        <p:spPr>
          <a:xfrm>
            <a:off x="7071919" y="1109997"/>
            <a:ext cx="2449678" cy="2678030"/>
          </a:xfrm>
          <a:custGeom>
            <a:avLst/>
            <a:gdLst>
              <a:gd name="connsiteX0" fmla="*/ 0 w 2257777"/>
              <a:gd name="connsiteY0" fmla="*/ 982133 h 1964266"/>
              <a:gd name="connsiteX1" fmla="*/ 491067 w 2257777"/>
              <a:gd name="connsiteY1" fmla="*/ 0 h 1964266"/>
              <a:gd name="connsiteX2" fmla="*/ 1766711 w 2257777"/>
              <a:gd name="connsiteY2" fmla="*/ 0 h 1964266"/>
              <a:gd name="connsiteX3" fmla="*/ 2257777 w 2257777"/>
              <a:gd name="connsiteY3" fmla="*/ 982133 h 1964266"/>
              <a:gd name="connsiteX4" fmla="*/ 1766711 w 2257777"/>
              <a:gd name="connsiteY4" fmla="*/ 1964266 h 1964266"/>
              <a:gd name="connsiteX5" fmla="*/ 491067 w 2257777"/>
              <a:gd name="connsiteY5" fmla="*/ 1964266 h 1964266"/>
              <a:gd name="connsiteX6" fmla="*/ 0 w 2257777"/>
              <a:gd name="connsiteY6" fmla="*/ 982133 h 196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7777" h="1964266">
                <a:moveTo>
                  <a:pt x="1128889" y="0"/>
                </a:moveTo>
                <a:lnTo>
                  <a:pt x="2257776" y="427229"/>
                </a:lnTo>
                <a:lnTo>
                  <a:pt x="2257776" y="1537038"/>
                </a:lnTo>
                <a:lnTo>
                  <a:pt x="1128889" y="1964266"/>
                </a:lnTo>
                <a:lnTo>
                  <a:pt x="1" y="1537038"/>
                </a:lnTo>
                <a:lnTo>
                  <a:pt x="1" y="427229"/>
                </a:lnTo>
                <a:lnTo>
                  <a:pt x="1128889" y="0"/>
                </a:lnTo>
                <a:close/>
              </a:path>
            </a:pathLst>
          </a:custGeom>
          <a:ln w="76200"/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9918" tIns="435658" rIns="389919" bIns="435657" numCol="1" spcCol="1270" anchor="ctr" anchorCtr="0">
            <a:noAutofit/>
          </a:bodyPr>
          <a:lstStyle/>
          <a:p>
            <a:pPr algn="ctr"/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A7724A9-0757-C4BC-1B25-A08897159931}"/>
              </a:ext>
            </a:extLst>
          </p:cNvPr>
          <p:cNvSpPr>
            <a:spLocks noChangeAspect="1"/>
          </p:cNvSpPr>
          <p:nvPr/>
        </p:nvSpPr>
        <p:spPr>
          <a:xfrm>
            <a:off x="2785975" y="3551795"/>
            <a:ext cx="2507372" cy="2741103"/>
          </a:xfrm>
          <a:custGeom>
            <a:avLst/>
            <a:gdLst>
              <a:gd name="connsiteX0" fmla="*/ 0 w 2257777"/>
              <a:gd name="connsiteY0" fmla="*/ 982133 h 1964266"/>
              <a:gd name="connsiteX1" fmla="*/ 491067 w 2257777"/>
              <a:gd name="connsiteY1" fmla="*/ 0 h 1964266"/>
              <a:gd name="connsiteX2" fmla="*/ 1766711 w 2257777"/>
              <a:gd name="connsiteY2" fmla="*/ 0 h 1964266"/>
              <a:gd name="connsiteX3" fmla="*/ 2257777 w 2257777"/>
              <a:gd name="connsiteY3" fmla="*/ 982133 h 1964266"/>
              <a:gd name="connsiteX4" fmla="*/ 1766711 w 2257777"/>
              <a:gd name="connsiteY4" fmla="*/ 1964266 h 1964266"/>
              <a:gd name="connsiteX5" fmla="*/ 491067 w 2257777"/>
              <a:gd name="connsiteY5" fmla="*/ 1964266 h 1964266"/>
              <a:gd name="connsiteX6" fmla="*/ 0 w 2257777"/>
              <a:gd name="connsiteY6" fmla="*/ 982133 h 196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7777" h="1964266">
                <a:moveTo>
                  <a:pt x="1128889" y="0"/>
                </a:moveTo>
                <a:lnTo>
                  <a:pt x="2257776" y="427229"/>
                </a:lnTo>
                <a:lnTo>
                  <a:pt x="2257776" y="1537038"/>
                </a:lnTo>
                <a:lnTo>
                  <a:pt x="1128889" y="1964266"/>
                </a:lnTo>
                <a:lnTo>
                  <a:pt x="1" y="1537038"/>
                </a:lnTo>
                <a:lnTo>
                  <a:pt x="1" y="427229"/>
                </a:lnTo>
                <a:lnTo>
                  <a:pt x="1128889" y="0"/>
                </a:lnTo>
                <a:close/>
              </a:path>
            </a:pathLst>
          </a:custGeom>
          <a:ln w="76200"/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9918" tIns="435658" rIns="389919" bIns="435657" numCol="1" spcCol="1270" anchor="ctr" anchorCtr="0">
            <a:noAutofit/>
          </a:bodyPr>
          <a:lstStyle/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Contribute to implementation of EU policy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B190F61-59C8-FBB3-1DAC-14CE6BF20489}"/>
              </a:ext>
            </a:extLst>
          </p:cNvPr>
          <p:cNvSpPr>
            <a:spLocks noChangeAspect="1"/>
          </p:cNvSpPr>
          <p:nvPr/>
        </p:nvSpPr>
        <p:spPr>
          <a:xfrm>
            <a:off x="5650276" y="3551795"/>
            <a:ext cx="2507372" cy="2741103"/>
          </a:xfrm>
          <a:custGeom>
            <a:avLst/>
            <a:gdLst>
              <a:gd name="connsiteX0" fmla="*/ 0 w 2257777"/>
              <a:gd name="connsiteY0" fmla="*/ 982133 h 1964266"/>
              <a:gd name="connsiteX1" fmla="*/ 491067 w 2257777"/>
              <a:gd name="connsiteY1" fmla="*/ 0 h 1964266"/>
              <a:gd name="connsiteX2" fmla="*/ 1766711 w 2257777"/>
              <a:gd name="connsiteY2" fmla="*/ 0 h 1964266"/>
              <a:gd name="connsiteX3" fmla="*/ 2257777 w 2257777"/>
              <a:gd name="connsiteY3" fmla="*/ 982133 h 1964266"/>
              <a:gd name="connsiteX4" fmla="*/ 1766711 w 2257777"/>
              <a:gd name="connsiteY4" fmla="*/ 1964266 h 1964266"/>
              <a:gd name="connsiteX5" fmla="*/ 491067 w 2257777"/>
              <a:gd name="connsiteY5" fmla="*/ 1964266 h 1964266"/>
              <a:gd name="connsiteX6" fmla="*/ 0 w 2257777"/>
              <a:gd name="connsiteY6" fmla="*/ 982133 h 196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7777" h="1964266">
                <a:moveTo>
                  <a:pt x="1128889" y="0"/>
                </a:moveTo>
                <a:lnTo>
                  <a:pt x="2257776" y="427229"/>
                </a:lnTo>
                <a:lnTo>
                  <a:pt x="2257776" y="1537038"/>
                </a:lnTo>
                <a:lnTo>
                  <a:pt x="1128889" y="1964266"/>
                </a:lnTo>
                <a:lnTo>
                  <a:pt x="1" y="1537038"/>
                </a:lnTo>
                <a:lnTo>
                  <a:pt x="1" y="427229"/>
                </a:lnTo>
                <a:lnTo>
                  <a:pt x="1128889" y="0"/>
                </a:lnTo>
                <a:close/>
              </a:path>
            </a:pathLst>
          </a:custGeom>
          <a:ln w="76200"/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9918" tIns="435658" rIns="389919" bIns="435657" numCol="1" spcCol="1270" anchor="ctr" anchorCtr="0">
            <a:noAutofit/>
          </a:bodyPr>
          <a:lstStyle/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Support skills development and 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/>
                <a:ea typeface="Calibri"/>
                <a:cs typeface="Calibri"/>
              </a:rPr>
              <a:t>to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 job creation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247BFA0-CC00-BAED-6ADF-2928DB417D24}"/>
              </a:ext>
            </a:extLst>
          </p:cNvPr>
          <p:cNvSpPr>
            <a:spLocks noChangeAspect="1"/>
          </p:cNvSpPr>
          <p:nvPr/>
        </p:nvSpPr>
        <p:spPr>
          <a:xfrm>
            <a:off x="8493562" y="3429000"/>
            <a:ext cx="2507372" cy="2741103"/>
          </a:xfrm>
          <a:custGeom>
            <a:avLst/>
            <a:gdLst>
              <a:gd name="connsiteX0" fmla="*/ 0 w 2257777"/>
              <a:gd name="connsiteY0" fmla="*/ 982133 h 1964266"/>
              <a:gd name="connsiteX1" fmla="*/ 491067 w 2257777"/>
              <a:gd name="connsiteY1" fmla="*/ 0 h 1964266"/>
              <a:gd name="connsiteX2" fmla="*/ 1766711 w 2257777"/>
              <a:gd name="connsiteY2" fmla="*/ 0 h 1964266"/>
              <a:gd name="connsiteX3" fmla="*/ 2257777 w 2257777"/>
              <a:gd name="connsiteY3" fmla="*/ 982133 h 1964266"/>
              <a:gd name="connsiteX4" fmla="*/ 1766711 w 2257777"/>
              <a:gd name="connsiteY4" fmla="*/ 1964266 h 1964266"/>
              <a:gd name="connsiteX5" fmla="*/ 491067 w 2257777"/>
              <a:gd name="connsiteY5" fmla="*/ 1964266 h 1964266"/>
              <a:gd name="connsiteX6" fmla="*/ 0 w 2257777"/>
              <a:gd name="connsiteY6" fmla="*/ 982133 h 196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7777" h="1964266">
                <a:moveTo>
                  <a:pt x="1128889" y="0"/>
                </a:moveTo>
                <a:lnTo>
                  <a:pt x="2257776" y="427229"/>
                </a:lnTo>
                <a:lnTo>
                  <a:pt x="2257776" y="1537038"/>
                </a:lnTo>
                <a:lnTo>
                  <a:pt x="1128889" y="1964266"/>
                </a:lnTo>
                <a:lnTo>
                  <a:pt x="1" y="1537038"/>
                </a:lnTo>
                <a:lnTo>
                  <a:pt x="1" y="427229"/>
                </a:lnTo>
                <a:lnTo>
                  <a:pt x="1128889" y="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/>
            </a:solidFill>
          </a:ln>
        </p:spPr>
        <p:style>
          <a:lnRef idx="2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9918" tIns="435658" rIns="389919" bIns="435657" numCol="1" spcCol="1270" anchor="ctr" anchorCtr="0">
            <a:noAutofit/>
          </a:bodyPr>
          <a:lstStyle/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Value for money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439F7C6-2CC8-0C35-6FC3-EF4AF80FFFBA}"/>
              </a:ext>
            </a:extLst>
          </p:cNvPr>
          <p:cNvSpPr txBox="1">
            <a:spLocks/>
          </p:cNvSpPr>
          <p:nvPr/>
        </p:nvSpPr>
        <p:spPr>
          <a:xfrm>
            <a:off x="253145" y="546783"/>
            <a:ext cx="8745008" cy="31009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s-ES" sz="2400" b="0" i="0" kern="1200" dirty="0" smtClean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Calibri"/>
                <a:cs typeface="Calibri"/>
              </a:rPr>
              <a:t>Value added by RD&amp;I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D235AF-5E5C-52BA-1D68-BC56A507DA41}"/>
              </a:ext>
            </a:extLst>
          </p:cNvPr>
          <p:cNvSpPr txBox="1"/>
          <p:nvPr/>
        </p:nvSpPr>
        <p:spPr>
          <a:xfrm>
            <a:off x="4625649" y="1870533"/>
            <a:ext cx="167933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C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Times New Roman"/>
              </a:rPr>
              <a:t>reation of European Hydrogen value chains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D6D347-8CE2-9210-6201-6056B28AA85E}"/>
              </a:ext>
            </a:extLst>
          </p:cNvPr>
          <p:cNvSpPr txBox="1"/>
          <p:nvPr/>
        </p:nvSpPr>
        <p:spPr>
          <a:xfrm>
            <a:off x="7469264" y="1926334"/>
            <a:ext cx="1654988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EU technology excellence and  leadership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A9475E-3469-82AB-8AA6-4ED40870FBC3}"/>
              </a:ext>
            </a:extLst>
          </p:cNvPr>
          <p:cNvSpPr txBox="1"/>
          <p:nvPr/>
        </p:nvSpPr>
        <p:spPr>
          <a:xfrm rot="1538261">
            <a:off x="2470059" y="1122831"/>
            <a:ext cx="1840273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1400" i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*FCH II JU AAR</a:t>
            </a:r>
            <a:endParaRPr lang="en-GB" sz="1400">
              <a:solidFill>
                <a:schemeClr val="tx1">
                  <a:lumMod val="65000"/>
                  <a:lumOff val="35000"/>
                </a:schemeClr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6462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hart of a temperature electrolyser&#10;&#10;Description automatically generated">
            <a:extLst>
              <a:ext uri="{FF2B5EF4-FFF2-40B4-BE49-F238E27FC236}">
                <a16:creationId xmlns:a16="http://schemas.microsoft.com/office/drawing/2014/main" id="{AD47309C-45AB-1E6A-4A78-45422A61A7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6" t="15110" r="1176" b="549"/>
          <a:stretch/>
        </p:blipFill>
        <p:spPr>
          <a:xfrm>
            <a:off x="1681768" y="2461947"/>
            <a:ext cx="9350177" cy="350564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87810-F875-3886-F28C-556A3636AA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8121" y="539268"/>
            <a:ext cx="9418638" cy="771525"/>
          </a:xfrm>
        </p:spPr>
        <p:txBody>
          <a:bodyPr lIns="91440" tIns="45720" rIns="91440" bIns="45720" anchor="t"/>
          <a:lstStyle/>
          <a:p>
            <a:r>
              <a:rPr lang="en-GB" sz="2400" b="0" dirty="0">
                <a:solidFill>
                  <a:srgbClr val="535252"/>
                </a:solidFill>
                <a:latin typeface="Calibri"/>
                <a:cs typeface="Calibri"/>
              </a:rPr>
              <a:t>R&amp;I Success stories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6B521-2052-9290-1DE8-B4F27035F7E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25" y="112612"/>
            <a:ext cx="10212388" cy="560575"/>
          </a:xfrm>
        </p:spPr>
        <p:txBody>
          <a:bodyPr lIns="91440" tIns="45720" rIns="91440" bIns="45720" anchor="t"/>
          <a:lstStyle/>
          <a:p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European Union approach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19B460-1E27-6071-E015-A764D7542439}"/>
              </a:ext>
            </a:extLst>
          </p:cNvPr>
          <p:cNvGrpSpPr/>
          <p:nvPr/>
        </p:nvGrpSpPr>
        <p:grpSpPr>
          <a:xfrm>
            <a:off x="472376" y="993271"/>
            <a:ext cx="2015322" cy="1551517"/>
            <a:chOff x="477783" y="1030968"/>
            <a:chExt cx="2015322" cy="1551517"/>
          </a:xfrm>
        </p:grpSpPr>
        <p:pic>
          <p:nvPicPr>
            <p:cNvPr id="6" name="Picture 5" descr="A blue hexagon with black background&#10;&#10;Description automatically generated">
              <a:extLst>
                <a:ext uri="{FF2B5EF4-FFF2-40B4-BE49-F238E27FC236}">
                  <a16:creationId xmlns:a16="http://schemas.microsoft.com/office/drawing/2014/main" id="{DBFAAD92-DE6B-8DAB-0CE5-F079D4511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962" y="1030968"/>
              <a:ext cx="1447800" cy="155151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5F4574-CAA9-3C97-5F33-87AC0870E118}"/>
                </a:ext>
              </a:extLst>
            </p:cNvPr>
            <p:cNvSpPr txBox="1"/>
            <p:nvPr/>
          </p:nvSpPr>
          <p:spPr>
            <a:xfrm>
              <a:off x="477783" y="1490947"/>
              <a:ext cx="2015322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ea typeface="Calibri"/>
                  <a:cs typeface="Calibri"/>
                </a:rPr>
                <a:t>Electrolyser Capacity</a:t>
              </a:r>
            </a:p>
          </p:txBody>
        </p:sp>
      </p:grp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C905B5D6-B4AE-E41A-C007-C1CF6C7361B9}"/>
              </a:ext>
            </a:extLst>
          </p:cNvPr>
          <p:cNvSpPr txBox="1">
            <a:spLocks/>
          </p:cNvSpPr>
          <p:nvPr/>
        </p:nvSpPr>
        <p:spPr>
          <a:xfrm>
            <a:off x="2198762" y="1416607"/>
            <a:ext cx="9242276" cy="774369"/>
          </a:xfrm>
          <a:prstGeom prst="rect">
            <a:avLst/>
          </a:prstGeom>
          <a:solidFill>
            <a:schemeClr val="bg1"/>
          </a:solidFill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Calibri"/>
                <a:cs typeface="Calibri"/>
              </a:rPr>
              <a:t>Close to 100-fold increase </a:t>
            </a:r>
            <a:r>
              <a:rPr lang="en-GB" dirty="0">
                <a:latin typeface="Calibri"/>
                <a:ea typeface="Calibri"/>
                <a:cs typeface="Calibri"/>
              </a:rPr>
              <a:t>(PEMEL) </a:t>
            </a:r>
            <a:r>
              <a:rPr lang="en-GB" dirty="0">
                <a:latin typeface="Calibri"/>
                <a:cs typeface="Calibri"/>
              </a:rPr>
              <a:t>and 7-fold increase (AEL) in electrolyser capacities since 2007.</a:t>
            </a:r>
            <a:endParaRPr lang="en-US" dirty="0"/>
          </a:p>
        </p:txBody>
      </p:sp>
      <p:pic>
        <p:nvPicPr>
          <p:cNvPr id="8" name="Picture 7" descr="A green and blue rectangular sign&#10;&#10;Description automatically generated">
            <a:extLst>
              <a:ext uri="{FF2B5EF4-FFF2-40B4-BE49-F238E27FC236}">
                <a16:creationId xmlns:a16="http://schemas.microsoft.com/office/drawing/2014/main" id="{C93B6EDC-CEF6-CD70-EF76-2ECD858A4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80" y="5201134"/>
            <a:ext cx="1740631" cy="9324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533271-6FAF-8773-7BFA-6B661F8A5BA7}"/>
              </a:ext>
            </a:extLst>
          </p:cNvPr>
          <p:cNvSpPr/>
          <p:nvPr/>
        </p:nvSpPr>
        <p:spPr>
          <a:xfrm>
            <a:off x="1719791" y="5318125"/>
            <a:ext cx="1312333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6D6C2A-3268-C7E0-66FC-61F6515ABB61}"/>
              </a:ext>
            </a:extLst>
          </p:cNvPr>
          <p:cNvSpPr/>
          <p:nvPr/>
        </p:nvSpPr>
        <p:spPr>
          <a:xfrm>
            <a:off x="3095625" y="4511145"/>
            <a:ext cx="1587500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green square with white text&#10;&#10;Description automatically generated">
            <a:extLst>
              <a:ext uri="{FF2B5EF4-FFF2-40B4-BE49-F238E27FC236}">
                <a16:creationId xmlns:a16="http://schemas.microsoft.com/office/drawing/2014/main" id="{59CB7396-1BFC-C8AE-2900-3030D6B95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417" y="4509031"/>
            <a:ext cx="1492249" cy="140652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7E4B6C6-0A69-0715-4B9C-168D394575CC}"/>
              </a:ext>
            </a:extLst>
          </p:cNvPr>
          <p:cNvSpPr/>
          <p:nvPr/>
        </p:nvSpPr>
        <p:spPr>
          <a:xfrm>
            <a:off x="2272769" y="2669645"/>
            <a:ext cx="2053168" cy="3291417"/>
          </a:xfrm>
          <a:prstGeom prst="roundRect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9A03C59-939D-DEEF-D1A3-48AF1E9EC417}"/>
              </a:ext>
            </a:extLst>
          </p:cNvPr>
          <p:cNvSpPr/>
          <p:nvPr/>
        </p:nvSpPr>
        <p:spPr>
          <a:xfrm>
            <a:off x="4336518" y="2669644"/>
            <a:ext cx="5715000" cy="3291417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ADCE90-BD62-237A-C3FB-E7B5FC3FACA0}"/>
              </a:ext>
            </a:extLst>
          </p:cNvPr>
          <p:cNvSpPr txBox="1"/>
          <p:nvPr/>
        </p:nvSpPr>
        <p:spPr>
          <a:xfrm>
            <a:off x="2293876" y="2332220"/>
            <a:ext cx="128166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>
                <a:solidFill>
                  <a:srgbClr val="0D988A"/>
                </a:solidFill>
                <a:ea typeface="Calibri"/>
                <a:cs typeface="Calibri"/>
              </a:rPr>
              <a:t>FCH I JU</a:t>
            </a:r>
            <a:endParaRPr lang="en-US" sz="1600">
              <a:solidFill>
                <a:srgbClr val="0D988A"/>
              </a:solidFill>
              <a:ea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2B3145-2470-2652-25FF-2E14B99FB600}"/>
              </a:ext>
            </a:extLst>
          </p:cNvPr>
          <p:cNvSpPr txBox="1"/>
          <p:nvPr/>
        </p:nvSpPr>
        <p:spPr>
          <a:xfrm>
            <a:off x="4389375" y="2332219"/>
            <a:ext cx="128166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>
                <a:solidFill>
                  <a:srgbClr val="0D988A"/>
                </a:solidFill>
                <a:ea typeface="Calibri"/>
                <a:cs typeface="Calibri"/>
              </a:rPr>
              <a:t>FCH II JU</a:t>
            </a:r>
            <a:endParaRPr lang="en-US" sz="1600">
              <a:solidFill>
                <a:srgbClr val="0D988A"/>
              </a:solidFill>
              <a:ea typeface="Calibri"/>
              <a:cs typeface="Calibri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21FD040B-75AC-0C27-FFD8-686844FD1A32}"/>
              </a:ext>
            </a:extLst>
          </p:cNvPr>
          <p:cNvSpPr/>
          <p:nvPr/>
        </p:nvSpPr>
        <p:spPr>
          <a:xfrm>
            <a:off x="10991056" y="3753835"/>
            <a:ext cx="1160055" cy="123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accent1">
                    <a:lumMod val="75000"/>
                  </a:schemeClr>
                </a:solidFill>
              </a:rPr>
              <a:t>Towards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 100s MW ELE by 2030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30560BAC-3652-6A54-E7B6-F1BEEB0CCBCE}"/>
              </a:ext>
            </a:extLst>
          </p:cNvPr>
          <p:cNvSpPr txBox="1">
            <a:spLocks/>
          </p:cNvSpPr>
          <p:nvPr/>
        </p:nvSpPr>
        <p:spPr>
          <a:xfrm>
            <a:off x="5030205" y="6016625"/>
            <a:ext cx="7090747" cy="21710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90488" indent="-90488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82588" indent="-182563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566738" indent="-182563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749300" indent="-182563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931863" indent="-182563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GB" sz="1800" i="1">
                <a:latin typeface="Calibri"/>
                <a:cs typeface="Calibri"/>
              </a:rPr>
              <a:t>Electrolyser development and demonstration – projects from FCH I &amp; II JU</a:t>
            </a:r>
            <a:endParaRPr lang="en-GB" sz="1800" i="1"/>
          </a:p>
        </p:txBody>
      </p:sp>
    </p:spTree>
    <p:extLst>
      <p:ext uri="{BB962C8B-B14F-4D97-AF65-F5344CB8AC3E}">
        <p14:creationId xmlns:p14="http://schemas.microsoft.com/office/powerpoint/2010/main" val="3083767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blue hexagon with black background&#10;&#10;Description automatically generated">
            <a:extLst>
              <a:ext uri="{FF2B5EF4-FFF2-40B4-BE49-F238E27FC236}">
                <a16:creationId xmlns:a16="http://schemas.microsoft.com/office/drawing/2014/main" id="{65168A10-0950-090F-3AFE-B6922EAE9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463" y="3080722"/>
            <a:ext cx="954111" cy="1025630"/>
          </a:xfrm>
          <a:prstGeom prst="rect">
            <a:avLst/>
          </a:prstGeom>
        </p:spPr>
      </p:pic>
      <p:pic>
        <p:nvPicPr>
          <p:cNvPr id="31" name="Picture 30" descr="A blue hexagon with black background&#10;&#10;Description automatically generated">
            <a:extLst>
              <a:ext uri="{FF2B5EF4-FFF2-40B4-BE49-F238E27FC236}">
                <a16:creationId xmlns:a16="http://schemas.microsoft.com/office/drawing/2014/main" id="{44AC7A40-7158-4C3D-788C-813295E2E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59" y="3241708"/>
            <a:ext cx="642872" cy="69292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87810-F875-3886-F28C-556A3636AA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239" y="475048"/>
            <a:ext cx="9418638" cy="376927"/>
          </a:xfrm>
        </p:spPr>
        <p:txBody>
          <a:bodyPr lIns="91440" tIns="45720" rIns="91440" bIns="45720" anchor="t"/>
          <a:lstStyle/>
          <a:p>
            <a:r>
              <a:rPr lang="en-GB" sz="2400" b="0" dirty="0">
                <a:solidFill>
                  <a:srgbClr val="535252"/>
                </a:solidFill>
                <a:latin typeface="Calibri"/>
                <a:cs typeface="Calibri"/>
              </a:rPr>
              <a:t>R&amp;I Success stories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6B521-2052-9290-1DE8-B4F27035F7E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25" y="79394"/>
            <a:ext cx="10212388" cy="314325"/>
          </a:xfrm>
        </p:spPr>
        <p:txBody>
          <a:bodyPr lIns="91440" tIns="45720" rIns="91440" bIns="45720" anchor="t"/>
          <a:lstStyle/>
          <a:p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European Union approach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CF346C-1B00-C3DD-9CBC-B2F71DBE0B83}"/>
              </a:ext>
            </a:extLst>
          </p:cNvPr>
          <p:cNvGrpSpPr/>
          <p:nvPr/>
        </p:nvGrpSpPr>
        <p:grpSpPr>
          <a:xfrm>
            <a:off x="745781" y="1037200"/>
            <a:ext cx="1455770" cy="1551517"/>
            <a:chOff x="1853141" y="1139825"/>
            <a:chExt cx="1455770" cy="1551517"/>
          </a:xfrm>
        </p:grpSpPr>
        <p:pic>
          <p:nvPicPr>
            <p:cNvPr id="9" name="Picture 8" descr="A blue hexagon with black background&#10;&#10;Description automatically generated">
              <a:extLst>
                <a:ext uri="{FF2B5EF4-FFF2-40B4-BE49-F238E27FC236}">
                  <a16:creationId xmlns:a16="http://schemas.microsoft.com/office/drawing/2014/main" id="{FFB0EA38-C0AF-EA68-350A-4D7424EE8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3141" y="1139825"/>
              <a:ext cx="1447800" cy="155151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E45A69-B59E-6C28-51B8-53712E887E29}"/>
                </a:ext>
              </a:extLst>
            </p:cNvPr>
            <p:cNvSpPr txBox="1"/>
            <p:nvPr/>
          </p:nvSpPr>
          <p:spPr>
            <a:xfrm>
              <a:off x="1889991" y="1589221"/>
              <a:ext cx="1418920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cs typeface="Calibri"/>
                </a:rPr>
                <a:t>Buses and HRS</a:t>
              </a:r>
              <a:endParaRPr lang="en-US" dirty="0"/>
            </a:p>
          </p:txBody>
        </p:sp>
      </p:grpSp>
      <p:sp>
        <p:nvSpPr>
          <p:cNvPr id="7" name="Arrow: Right 6">
            <a:extLst>
              <a:ext uri="{FF2B5EF4-FFF2-40B4-BE49-F238E27FC236}">
                <a16:creationId xmlns:a16="http://schemas.microsoft.com/office/drawing/2014/main" id="{CB343B93-3BD1-73A7-B889-FFA529C709EA}"/>
              </a:ext>
            </a:extLst>
          </p:cNvPr>
          <p:cNvSpPr/>
          <p:nvPr/>
        </p:nvSpPr>
        <p:spPr>
          <a:xfrm>
            <a:off x="2490631" y="3339459"/>
            <a:ext cx="1921098" cy="46149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F8E8A5E-0A27-012C-631C-2B2B87F3B22F}"/>
              </a:ext>
            </a:extLst>
          </p:cNvPr>
          <p:cNvSpPr/>
          <p:nvPr/>
        </p:nvSpPr>
        <p:spPr>
          <a:xfrm>
            <a:off x="5774744" y="3339459"/>
            <a:ext cx="1921098" cy="46149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FB53610-FA2E-1278-B791-D2C52079481C}"/>
              </a:ext>
            </a:extLst>
          </p:cNvPr>
          <p:cNvSpPr/>
          <p:nvPr/>
        </p:nvSpPr>
        <p:spPr>
          <a:xfrm>
            <a:off x="2490630" y="4734670"/>
            <a:ext cx="1921098" cy="46149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5BB56FE-D4FD-C07E-C1D7-2778DFBF9F19}"/>
              </a:ext>
            </a:extLst>
          </p:cNvPr>
          <p:cNvSpPr/>
          <p:nvPr/>
        </p:nvSpPr>
        <p:spPr>
          <a:xfrm>
            <a:off x="5774743" y="4734670"/>
            <a:ext cx="1921098" cy="46149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E4215C-DB62-6F4C-97F4-DDEA3644CFE5}"/>
              </a:ext>
            </a:extLst>
          </p:cNvPr>
          <p:cNvSpPr txBox="1"/>
          <p:nvPr/>
        </p:nvSpPr>
        <p:spPr>
          <a:xfrm>
            <a:off x="1750966" y="3329333"/>
            <a:ext cx="63771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>
                <a:solidFill>
                  <a:srgbClr val="FFFFFF"/>
                </a:solidFill>
                <a:ea typeface="Calibri"/>
                <a:cs typeface="Calibri"/>
              </a:rPr>
              <a:t>0</a:t>
            </a:r>
            <a:endParaRPr lang="en-US" sz="2800">
              <a:solidFill>
                <a:srgbClr val="FFFFFF"/>
              </a:solidFill>
              <a:ea typeface="Calibri"/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102DFF-1AF4-F62B-0F3E-C328D77DB987}"/>
              </a:ext>
            </a:extLst>
          </p:cNvPr>
          <p:cNvSpPr txBox="1"/>
          <p:nvPr/>
        </p:nvSpPr>
        <p:spPr>
          <a:xfrm>
            <a:off x="7900628" y="3340063"/>
            <a:ext cx="78797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>
                <a:solidFill>
                  <a:srgbClr val="FFFFFF"/>
                </a:solidFill>
                <a:cs typeface="Calibri"/>
              </a:rPr>
              <a:t>100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2ECFD2E3-BFFD-2AD1-ADAE-C751861387B2}"/>
              </a:ext>
            </a:extLst>
          </p:cNvPr>
          <p:cNvSpPr txBox="1">
            <a:spLocks/>
          </p:cNvSpPr>
          <p:nvPr/>
        </p:nvSpPr>
        <p:spPr>
          <a:xfrm>
            <a:off x="2230431" y="1416607"/>
            <a:ext cx="9178938" cy="774369"/>
          </a:xfrm>
          <a:prstGeom prst="rect">
            <a:avLst/>
          </a:prstGeom>
          <a:solidFill>
            <a:schemeClr val="bg1"/>
          </a:solidFill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Calibri"/>
                <a:cs typeface="Calibri"/>
              </a:rPr>
              <a:t>Steady deployment of buses and Hydrogen </a:t>
            </a:r>
            <a:r>
              <a:rPr lang="en-GB" dirty="0" err="1">
                <a:latin typeface="Calibri"/>
                <a:cs typeface="Calibri"/>
              </a:rPr>
              <a:t>Refueling</a:t>
            </a:r>
            <a:r>
              <a:rPr lang="en-GB" dirty="0">
                <a:latin typeface="Calibri"/>
                <a:cs typeface="Calibri"/>
              </a:rPr>
              <a:t> Stations during FCH I &amp; II JU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1AA2C5-3CE9-B88E-8B06-14BDBE3D7DB9}"/>
              </a:ext>
            </a:extLst>
          </p:cNvPr>
          <p:cNvGrpSpPr/>
          <p:nvPr/>
        </p:nvGrpSpPr>
        <p:grpSpPr>
          <a:xfrm>
            <a:off x="1750966" y="4626187"/>
            <a:ext cx="644565" cy="692926"/>
            <a:chOff x="2504201" y="3430524"/>
            <a:chExt cx="644565" cy="692926"/>
          </a:xfrm>
        </p:grpSpPr>
        <p:pic>
          <p:nvPicPr>
            <p:cNvPr id="2" name="Picture 1" descr="A blue hexagon with black background&#10;&#10;Description automatically generated">
              <a:extLst>
                <a:ext uri="{FF2B5EF4-FFF2-40B4-BE49-F238E27FC236}">
                  <a16:creationId xmlns:a16="http://schemas.microsoft.com/office/drawing/2014/main" id="{BA420DF8-E264-EB2F-43AE-85D6527CA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5894" y="3430524"/>
              <a:ext cx="642872" cy="69292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79251C3-3DD7-3DCD-E366-FA4E5510E7FB}"/>
                </a:ext>
              </a:extLst>
            </p:cNvPr>
            <p:cNvSpPr txBox="1"/>
            <p:nvPr/>
          </p:nvSpPr>
          <p:spPr>
            <a:xfrm>
              <a:off x="2504201" y="3518149"/>
              <a:ext cx="637717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800" b="1">
                  <a:solidFill>
                    <a:srgbClr val="FFFFFF"/>
                  </a:solidFill>
                  <a:ea typeface="Calibri"/>
                  <a:cs typeface="Calibri"/>
                </a:rPr>
                <a:t>0</a:t>
              </a:r>
              <a:endParaRPr lang="en-US" sz="2800">
                <a:solidFill>
                  <a:srgbClr val="FFFFFF"/>
                </a:solidFill>
                <a:ea typeface="Calibri"/>
                <a:cs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0CCEB6-7395-A82B-CD6F-321D7242D452}"/>
              </a:ext>
            </a:extLst>
          </p:cNvPr>
          <p:cNvGrpSpPr/>
          <p:nvPr/>
        </p:nvGrpSpPr>
        <p:grpSpPr>
          <a:xfrm>
            <a:off x="4766768" y="3241708"/>
            <a:ext cx="644565" cy="692926"/>
            <a:chOff x="2504201" y="3430524"/>
            <a:chExt cx="644565" cy="692926"/>
          </a:xfrm>
        </p:grpSpPr>
        <p:pic>
          <p:nvPicPr>
            <p:cNvPr id="17" name="Picture 16" descr="A blue hexagon with black background&#10;&#10;Description automatically generated">
              <a:extLst>
                <a:ext uri="{FF2B5EF4-FFF2-40B4-BE49-F238E27FC236}">
                  <a16:creationId xmlns:a16="http://schemas.microsoft.com/office/drawing/2014/main" id="{70124814-ED7E-0142-3917-9382CB666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5894" y="3430524"/>
              <a:ext cx="642872" cy="69292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6A3E613-32C3-6BB9-FB94-386BABA3E3AA}"/>
                </a:ext>
              </a:extLst>
            </p:cNvPr>
            <p:cNvSpPr txBox="1"/>
            <p:nvPr/>
          </p:nvSpPr>
          <p:spPr>
            <a:xfrm>
              <a:off x="2504201" y="3518149"/>
              <a:ext cx="637717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800" b="1">
                  <a:solidFill>
                    <a:srgbClr val="FFFFFF"/>
                  </a:solidFill>
                  <a:ea typeface="Calibri"/>
                  <a:cs typeface="Calibri"/>
                </a:rPr>
                <a:t>45</a:t>
              </a:r>
              <a:endParaRPr lang="en-US" sz="2800">
                <a:solidFill>
                  <a:srgbClr val="FFFFFF"/>
                </a:solidFill>
                <a:ea typeface="Calibri"/>
                <a:cs typeface="Calibri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E7C4C40-234F-0F36-BCEF-AEE7CF404FBB}"/>
              </a:ext>
            </a:extLst>
          </p:cNvPr>
          <p:cNvGrpSpPr/>
          <p:nvPr/>
        </p:nvGrpSpPr>
        <p:grpSpPr>
          <a:xfrm>
            <a:off x="4766769" y="4647652"/>
            <a:ext cx="644565" cy="692926"/>
            <a:chOff x="2504201" y="3430524"/>
            <a:chExt cx="644565" cy="692926"/>
          </a:xfrm>
        </p:grpSpPr>
        <p:pic>
          <p:nvPicPr>
            <p:cNvPr id="26" name="Picture 25" descr="A blue hexagon with black background&#10;&#10;Description automatically generated">
              <a:extLst>
                <a:ext uri="{FF2B5EF4-FFF2-40B4-BE49-F238E27FC236}">
                  <a16:creationId xmlns:a16="http://schemas.microsoft.com/office/drawing/2014/main" id="{D7A411BE-324E-27EC-0AC0-B25CBD7CA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5894" y="3430524"/>
              <a:ext cx="642872" cy="69292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5B75C6-475A-F07D-4775-7B1E650169F1}"/>
                </a:ext>
              </a:extLst>
            </p:cNvPr>
            <p:cNvSpPr txBox="1"/>
            <p:nvPr/>
          </p:nvSpPr>
          <p:spPr>
            <a:xfrm>
              <a:off x="2504201" y="3518149"/>
              <a:ext cx="637717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2800" b="1">
                  <a:solidFill>
                    <a:srgbClr val="FFFFFF"/>
                  </a:solidFill>
                  <a:ea typeface="Calibri"/>
                  <a:cs typeface="Calibri"/>
                </a:rPr>
                <a:t>20</a:t>
              </a:r>
              <a:endParaRPr lang="en-US" sz="2800">
                <a:solidFill>
                  <a:srgbClr val="FFFFFF"/>
                </a:solidFill>
                <a:ea typeface="Calibri"/>
                <a:cs typeface="Calibri"/>
              </a:endParaRPr>
            </a:p>
          </p:txBody>
        </p:sp>
      </p:grpSp>
      <p:pic>
        <p:nvPicPr>
          <p:cNvPr id="38" name="Picture 37" descr="A blue hexagon with black background&#10;&#10;Description automatically generated">
            <a:extLst>
              <a:ext uri="{FF2B5EF4-FFF2-40B4-BE49-F238E27FC236}">
                <a16:creationId xmlns:a16="http://schemas.microsoft.com/office/drawing/2014/main" id="{6A988FF7-2CC9-467D-7DE4-547AD63EF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463" y="4454468"/>
            <a:ext cx="954111" cy="102563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4151311-CADC-F7B6-EC46-354E9BE3128F}"/>
              </a:ext>
            </a:extLst>
          </p:cNvPr>
          <p:cNvSpPr txBox="1"/>
          <p:nvPr/>
        </p:nvSpPr>
        <p:spPr>
          <a:xfrm>
            <a:off x="7900628" y="4713810"/>
            <a:ext cx="78797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>
                <a:solidFill>
                  <a:srgbClr val="FFFFFF"/>
                </a:solidFill>
                <a:cs typeface="Calibri"/>
              </a:rPr>
              <a:t>113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41" name="Picture 40" descr="A front view of a bus&#10;&#10;Description automatically generated">
            <a:extLst>
              <a:ext uri="{FF2B5EF4-FFF2-40B4-BE49-F238E27FC236}">
                <a16:creationId xmlns:a16="http://schemas.microsoft.com/office/drawing/2014/main" id="{E773460E-2CC1-92AA-CD3E-E3A10EA83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35" y="4454971"/>
            <a:ext cx="1045634" cy="1024468"/>
          </a:xfrm>
          <a:prstGeom prst="rect">
            <a:avLst/>
          </a:prstGeom>
        </p:spPr>
      </p:pic>
      <p:pic>
        <p:nvPicPr>
          <p:cNvPr id="42" name="Picture 41" descr="An orange gas pump&#10;&#10;Description automatically generated">
            <a:extLst>
              <a:ext uri="{FF2B5EF4-FFF2-40B4-BE49-F238E27FC236}">
                <a16:creationId xmlns:a16="http://schemas.microsoft.com/office/drawing/2014/main" id="{A2C1BDAA-A69F-612C-6C0B-DA75DDE2B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52" y="3057972"/>
            <a:ext cx="1045634" cy="104563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A82AC2-F516-5980-5A7E-249C14E7853E}"/>
              </a:ext>
            </a:extLst>
          </p:cNvPr>
          <p:cNvSpPr txBox="1"/>
          <p:nvPr/>
        </p:nvSpPr>
        <p:spPr>
          <a:xfrm>
            <a:off x="2858042" y="3078613"/>
            <a:ext cx="128166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>
                <a:solidFill>
                  <a:srgbClr val="0D988A"/>
                </a:solidFill>
                <a:ea typeface="Calibri"/>
                <a:cs typeface="Calibri"/>
              </a:rPr>
              <a:t>FCH I JU</a:t>
            </a:r>
            <a:endParaRPr lang="en-US" sz="1600">
              <a:solidFill>
                <a:srgbClr val="0D988A"/>
              </a:solidFill>
              <a:ea typeface="Calibri"/>
              <a:cs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44BBF3D-4E07-9163-C585-CBDF37E47F9E}"/>
              </a:ext>
            </a:extLst>
          </p:cNvPr>
          <p:cNvSpPr txBox="1"/>
          <p:nvPr/>
        </p:nvSpPr>
        <p:spPr>
          <a:xfrm>
            <a:off x="6131422" y="3078613"/>
            <a:ext cx="128166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>
                <a:solidFill>
                  <a:srgbClr val="0D988A"/>
                </a:solidFill>
                <a:ea typeface="Calibri"/>
                <a:cs typeface="Calibri"/>
              </a:rPr>
              <a:t>FCH II JU</a:t>
            </a:r>
            <a:endParaRPr lang="en-US" sz="1600">
              <a:solidFill>
                <a:srgbClr val="0D988A"/>
              </a:solidFill>
              <a:ea typeface="Calibri"/>
              <a:cs typeface="Calibri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F9C4396-CF36-C2CF-D468-F485AA55DDE0}"/>
              </a:ext>
            </a:extLst>
          </p:cNvPr>
          <p:cNvSpPr/>
          <p:nvPr/>
        </p:nvSpPr>
        <p:spPr>
          <a:xfrm>
            <a:off x="2836935" y="3018939"/>
            <a:ext cx="904802" cy="2282573"/>
          </a:xfrm>
          <a:prstGeom prst="roundRect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E0C10CB-81F9-79B1-5D40-02EBC9D4E71D}"/>
              </a:ext>
            </a:extLst>
          </p:cNvPr>
          <p:cNvSpPr/>
          <p:nvPr/>
        </p:nvSpPr>
        <p:spPr>
          <a:xfrm>
            <a:off x="6134910" y="3018938"/>
            <a:ext cx="896155" cy="2282572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7">
            <a:extLst>
              <a:ext uri="{FF2B5EF4-FFF2-40B4-BE49-F238E27FC236}">
                <a16:creationId xmlns:a16="http://schemas.microsoft.com/office/drawing/2014/main" id="{6191CCD0-3FCC-EC8C-BC8F-A60AE731E1AE}"/>
              </a:ext>
            </a:extLst>
          </p:cNvPr>
          <p:cNvSpPr/>
          <p:nvPr/>
        </p:nvSpPr>
        <p:spPr>
          <a:xfrm>
            <a:off x="8688598" y="4052184"/>
            <a:ext cx="954111" cy="45263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7F67D872-7833-B831-5E86-73D22AF04F93}"/>
              </a:ext>
            </a:extLst>
          </p:cNvPr>
          <p:cNvSpPr/>
          <p:nvPr/>
        </p:nvSpPr>
        <p:spPr>
          <a:xfrm>
            <a:off x="9733821" y="5196162"/>
            <a:ext cx="2279177" cy="613276"/>
          </a:xfrm>
          <a:prstGeom prst="roundRect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/>
              <a:t>FCs</a:t>
            </a:r>
            <a:r>
              <a:rPr lang="it-IT" sz="2400" dirty="0"/>
              <a:t> </a:t>
            </a:r>
            <a:r>
              <a:rPr lang="it-IT" sz="2400" dirty="0" err="1"/>
              <a:t>Durability</a:t>
            </a:r>
            <a:endParaRPr lang="en-US" sz="2400" dirty="0"/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BF7FF016-6875-11AD-5E73-9B6B429D0770}"/>
              </a:ext>
            </a:extLst>
          </p:cNvPr>
          <p:cNvSpPr/>
          <p:nvPr/>
        </p:nvSpPr>
        <p:spPr>
          <a:xfrm>
            <a:off x="9733821" y="2751921"/>
            <a:ext cx="2279177" cy="613276"/>
          </a:xfrm>
          <a:prstGeom prst="roundRect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Multi </a:t>
            </a:r>
            <a:r>
              <a:rPr lang="it-IT" sz="2400" dirty="0" err="1"/>
              <a:t>modal</a:t>
            </a:r>
            <a:endParaRPr lang="en-US" sz="2400" dirty="0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FB56C920-C633-DA91-802D-538269C2390A}"/>
              </a:ext>
            </a:extLst>
          </p:cNvPr>
          <p:cNvSpPr/>
          <p:nvPr/>
        </p:nvSpPr>
        <p:spPr>
          <a:xfrm>
            <a:off x="9733821" y="3562971"/>
            <a:ext cx="2279177" cy="613276"/>
          </a:xfrm>
          <a:prstGeom prst="roundRect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Fast delivery</a:t>
            </a:r>
            <a:endParaRPr lang="en-US" sz="2400" dirty="0"/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95F9D31C-DA1D-F32E-3085-E78DF0943C22}"/>
              </a:ext>
            </a:extLst>
          </p:cNvPr>
          <p:cNvSpPr/>
          <p:nvPr/>
        </p:nvSpPr>
        <p:spPr>
          <a:xfrm>
            <a:off x="9748437" y="4371342"/>
            <a:ext cx="2279177" cy="613276"/>
          </a:xfrm>
          <a:prstGeom prst="roundRect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Large size</a:t>
            </a:r>
            <a:endParaRPr lang="en-US" sz="2400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7802C65-C75E-72FC-1E4A-A6DCF3B1FE8B}"/>
              </a:ext>
            </a:extLst>
          </p:cNvPr>
          <p:cNvSpPr txBox="1"/>
          <p:nvPr/>
        </p:nvSpPr>
        <p:spPr>
          <a:xfrm>
            <a:off x="9748437" y="2054602"/>
            <a:ext cx="21769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alibri"/>
                <a:cs typeface="Calibri"/>
              </a:rPr>
              <a:t>Some of the open R&amp;I challenges</a:t>
            </a:r>
            <a:endParaRPr lang="en-US" dirty="0"/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F5227BFC-C5E5-C4E2-7B9D-8DB5488CF414}"/>
              </a:ext>
            </a:extLst>
          </p:cNvPr>
          <p:cNvSpPr txBox="1">
            <a:spLocks/>
          </p:cNvSpPr>
          <p:nvPr/>
        </p:nvSpPr>
        <p:spPr>
          <a:xfrm>
            <a:off x="782631" y="5656963"/>
            <a:ext cx="8814142" cy="327674"/>
          </a:xfrm>
          <a:prstGeom prst="rect">
            <a:avLst/>
          </a:prstGeom>
          <a:solidFill>
            <a:schemeClr val="bg1"/>
          </a:solidFill>
        </p:spPr>
        <p:txBody>
          <a:bodyPr lIns="91440" tIns="45720" rIns="91440" bIns="45720" anchor="t"/>
          <a:lstStyle>
            <a:lvl1pPr marL="90488" indent="-90488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82588" indent="-182563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566738" indent="-182563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749300" indent="-182563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931863" indent="-182563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en-GB" sz="1800" i="1">
                <a:latin typeface="Calibri"/>
                <a:cs typeface="Calibri"/>
              </a:rPr>
              <a:t>Amount of buses and HRS funded – Projects from FCH I &amp; II JU </a:t>
            </a:r>
            <a:endParaRPr lang="en-GB" sz="1800" i="1" dirty="0"/>
          </a:p>
        </p:txBody>
      </p:sp>
    </p:spTree>
    <p:extLst>
      <p:ext uri="{BB962C8B-B14F-4D97-AF65-F5344CB8AC3E}">
        <p14:creationId xmlns:p14="http://schemas.microsoft.com/office/powerpoint/2010/main" val="3967263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28">
            <a:extLst>
              <a:ext uri="{FF2B5EF4-FFF2-40B4-BE49-F238E27FC236}">
                <a16:creationId xmlns:a16="http://schemas.microsoft.com/office/drawing/2014/main" id="{0613469D-3ABC-26C3-5D3F-DEEC47E241C5}"/>
              </a:ext>
            </a:extLst>
          </p:cNvPr>
          <p:cNvGrpSpPr/>
          <p:nvPr/>
        </p:nvGrpSpPr>
        <p:grpSpPr>
          <a:xfrm>
            <a:off x="1474470" y="1620706"/>
            <a:ext cx="8849487" cy="2518755"/>
            <a:chOff x="609600" y="4832525"/>
            <a:chExt cx="16161223" cy="4203581"/>
          </a:xfrm>
        </p:grpSpPr>
        <p:pic>
          <p:nvPicPr>
            <p:cNvPr id="15" name="Image 39">
              <a:extLst>
                <a:ext uri="{FF2B5EF4-FFF2-40B4-BE49-F238E27FC236}">
                  <a16:creationId xmlns:a16="http://schemas.microsoft.com/office/drawing/2014/main" id="{CC742177-37E2-7339-4DF7-F0B11936E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093"/>
            <a:stretch/>
          </p:blipFill>
          <p:spPr>
            <a:xfrm>
              <a:off x="609600" y="5067299"/>
              <a:ext cx="16161223" cy="396880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45DDAC-0B9C-2DC7-C20A-ACC3AC62FA60}"/>
                </a:ext>
              </a:extLst>
            </p:cNvPr>
            <p:cNvSpPr/>
            <p:nvPr/>
          </p:nvSpPr>
          <p:spPr>
            <a:xfrm>
              <a:off x="10210800" y="4832525"/>
              <a:ext cx="5562601" cy="1161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6DE891E-8C37-0BDB-97C5-89651E950DD9}"/>
                </a:ext>
              </a:extLst>
            </p:cNvPr>
            <p:cNvSpPr/>
            <p:nvPr/>
          </p:nvSpPr>
          <p:spPr>
            <a:xfrm>
              <a:off x="4085457" y="5002001"/>
              <a:ext cx="5562600" cy="1343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809865-CE55-B9EB-9420-8B6EBF40B0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European Union approach</a:t>
            </a:r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500074-4875-B956-0EA0-44058D61254F}"/>
              </a:ext>
            </a:extLst>
          </p:cNvPr>
          <p:cNvSpPr txBox="1"/>
          <p:nvPr/>
        </p:nvSpPr>
        <p:spPr>
          <a:xfrm>
            <a:off x="250825" y="538723"/>
            <a:ext cx="1025886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Circular R&amp;D&amp;I 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AFED7F-AE18-438E-EB6E-417897CA7CD1}"/>
              </a:ext>
            </a:extLst>
          </p:cNvPr>
          <p:cNvSpPr txBox="1"/>
          <p:nvPr/>
        </p:nvSpPr>
        <p:spPr>
          <a:xfrm>
            <a:off x="2190809" y="5126081"/>
            <a:ext cx="2068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FCH 1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F116C-771D-47C8-5940-659476AA572D}"/>
              </a:ext>
            </a:extLst>
          </p:cNvPr>
          <p:cNvSpPr txBox="1"/>
          <p:nvPr/>
        </p:nvSpPr>
        <p:spPr>
          <a:xfrm>
            <a:off x="4016208" y="5116378"/>
            <a:ext cx="2068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FCH 2</a:t>
            </a:r>
          </a:p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Hydrogen strategy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42A4CC-400A-5A4A-C58E-02FBDB7A3357}"/>
              </a:ext>
            </a:extLst>
          </p:cNvPr>
          <p:cNvSpPr txBox="1"/>
          <p:nvPr/>
        </p:nvSpPr>
        <p:spPr>
          <a:xfrm>
            <a:off x="5962581" y="5039433"/>
            <a:ext cx="2469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CHP (2020-27)</a:t>
            </a:r>
          </a:p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Green Deal </a:t>
            </a:r>
          </a:p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Fit for 55 package</a:t>
            </a:r>
          </a:p>
          <a:p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RePowerEU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Industrial plan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E658AC-EC72-7B69-B6E8-A29C93923D8C}"/>
              </a:ext>
            </a:extLst>
          </p:cNvPr>
          <p:cNvCxnSpPr>
            <a:cxnSpLocks/>
          </p:cNvCxnSpPr>
          <p:nvPr/>
        </p:nvCxnSpPr>
        <p:spPr>
          <a:xfrm>
            <a:off x="3794760" y="1479682"/>
            <a:ext cx="0" cy="495444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45D013C-CE10-EDAD-60F7-75A51ABEEA5D}"/>
              </a:ext>
            </a:extLst>
          </p:cNvPr>
          <p:cNvCxnSpPr>
            <a:cxnSpLocks/>
          </p:cNvCxnSpPr>
          <p:nvPr/>
        </p:nvCxnSpPr>
        <p:spPr>
          <a:xfrm>
            <a:off x="5783990" y="1479682"/>
            <a:ext cx="0" cy="495444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9E04385-C678-F2F7-2FB7-5724AF3A4CDD}"/>
              </a:ext>
            </a:extLst>
          </p:cNvPr>
          <p:cNvSpPr txBox="1"/>
          <p:nvPr/>
        </p:nvSpPr>
        <p:spPr>
          <a:xfrm>
            <a:off x="3675084" y="1827762"/>
            <a:ext cx="6144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60"/>
            <a:r>
              <a:rPr lang="en-GB" sz="1800" b="1" dirty="0">
                <a:solidFill>
                  <a:srgbClr val="FFC000"/>
                </a:solidFill>
                <a:latin typeface="Calibri"/>
              </a:rPr>
              <a:t>TODAY</a:t>
            </a:r>
            <a:endParaRPr lang="en-GB" sz="1800" b="1" dirty="0">
              <a:solidFill>
                <a:srgbClr val="FFC000"/>
              </a:solidFill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35" name="Diagram 34">
            <a:extLst>
              <a:ext uri="{FF2B5EF4-FFF2-40B4-BE49-F238E27FC236}">
                <a16:creationId xmlns:a16="http://schemas.microsoft.com/office/drawing/2014/main" id="{F826B4B3-12C2-53D0-EA8C-C71C5046732D}"/>
              </a:ext>
            </a:extLst>
          </p:cNvPr>
          <p:cNvGraphicFramePr/>
          <p:nvPr/>
        </p:nvGraphicFramePr>
        <p:xfrm>
          <a:off x="2013435" y="3691771"/>
          <a:ext cx="8159265" cy="1475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280EA06-6C79-598D-01D4-84F4087B9C53}"/>
              </a:ext>
            </a:extLst>
          </p:cNvPr>
          <p:cNvCxnSpPr>
            <a:cxnSpLocks/>
          </p:cNvCxnSpPr>
          <p:nvPr/>
        </p:nvCxnSpPr>
        <p:spPr>
          <a:xfrm>
            <a:off x="7765190" y="1415428"/>
            <a:ext cx="0" cy="501870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45303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1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455AB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79C23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R template" id="{B8D78FE3-3DAB-4AD6-AA5C-8AC343720F6B}" vid="{707AFDCC-27BD-415D-ACFE-BE3A93B526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61c6ce8-6495-4e68-a466-e4c514fa597d">
      <UserInfo>
        <DisplayName>Kristin Schreyer</DisplayName>
        <AccountId>56</AccountId>
        <AccountType/>
      </UserInfo>
      <UserInfo>
        <DisplayName>Luigi Crema</DisplayName>
        <AccountId>67</AccountId>
        <AccountType/>
      </UserInfo>
      <UserInfo>
        <DisplayName>Louis MAZURKIEWICZ</DisplayName>
        <AccountId>15</AccountId>
        <AccountType/>
      </UserInfo>
      <UserInfo>
        <DisplayName>Simona Vitali</DisplayName>
        <AccountId>38</AccountId>
        <AccountType/>
      </UserInfo>
      <UserInfo>
        <DisplayName>Julia Cora</DisplayName>
        <AccountId>12</AccountId>
        <AccountType/>
      </UserInfo>
    </SharedWithUsers>
    <TaxCatchAll xmlns="c61c6ce8-6495-4e68-a466-e4c514fa597d" xsi:nil="true"/>
    <lcf76f155ced4ddcb4097134ff3c332f xmlns="26b469df-a54e-4a45-98a9-1b15e165669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B31A3C9451F94A973524A7E9C981F8" ma:contentTypeVersion="18" ma:contentTypeDescription="Create a new document." ma:contentTypeScope="" ma:versionID="cbf3ae4d3d418a143a80e2b1d429adb4">
  <xsd:schema xmlns:xsd="http://www.w3.org/2001/XMLSchema" xmlns:xs="http://www.w3.org/2001/XMLSchema" xmlns:p="http://schemas.microsoft.com/office/2006/metadata/properties" xmlns:ns2="26b469df-a54e-4a45-98a9-1b15e165669a" xmlns:ns3="c61c6ce8-6495-4e68-a466-e4c514fa597d" targetNamespace="http://schemas.microsoft.com/office/2006/metadata/properties" ma:root="true" ma:fieldsID="08f7fdeb329c2a3b95ce532a0f72f50e" ns2:_="" ns3:_="">
    <xsd:import namespace="26b469df-a54e-4a45-98a9-1b15e165669a"/>
    <xsd:import namespace="c61c6ce8-6495-4e68-a466-e4c514fa59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b469df-a54e-4a45-98a9-1b15e16566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e18b2f3-4a37-41b8-8376-db740f8d01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c6ce8-6495-4e68-a466-e4c514fa597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b8dba19-bc83-41ce-92a3-143a335616a4}" ma:internalName="TaxCatchAll" ma:showField="CatchAllData" ma:web="c61c6ce8-6495-4e68-a466-e4c514fa59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CC72CF-1A3C-48F9-8E18-645377C9F1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E8112A-78EC-4AC5-AAA4-C7CF1C418F51}">
  <ds:schemaRefs>
    <ds:schemaRef ds:uri="http://schemas.microsoft.com/office/2006/metadata/properties"/>
    <ds:schemaRef ds:uri="http://schemas.microsoft.com/office/infopath/2007/PartnerControls"/>
    <ds:schemaRef ds:uri="c61c6ce8-6495-4e68-a466-e4c514fa597d"/>
    <ds:schemaRef ds:uri="26b469df-a54e-4a45-98a9-1b15e165669a"/>
  </ds:schemaRefs>
</ds:datastoreItem>
</file>

<file path=customXml/itemProps3.xml><?xml version="1.0" encoding="utf-8"?>
<ds:datastoreItem xmlns:ds="http://schemas.openxmlformats.org/officeDocument/2006/customXml" ds:itemID="{B10A7D88-FF68-4241-BAAB-C07216992C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b469df-a54e-4a45-98a9-1b15e165669a"/>
    <ds:schemaRef ds:uri="c61c6ce8-6495-4e68-a466-e4c514fa59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HER template new</Template>
  <TotalTime>139</TotalTime>
  <Words>974</Words>
  <Application>Microsoft Office PowerPoint</Application>
  <PresentationFormat>Widescreen</PresentationFormat>
  <Paragraphs>155</Paragraphs>
  <Slides>15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Helvetica Neue</vt:lpstr>
      <vt:lpstr>Roboto</vt:lpstr>
      <vt:lpstr>Roboto Condensed</vt:lpstr>
      <vt:lpstr>Times New Roman</vt:lpstr>
      <vt:lpstr>Retrospect</vt:lpstr>
      <vt:lpstr>The European Research Community In The Field Of Hydrogen Current research PRIORITIES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Everest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European Research Community In The Field Of Hydrogen</dc:title>
  <dc:creator>Simona Vitali</dc:creator>
  <cp:lastModifiedBy>TACCANI RODOLFO</cp:lastModifiedBy>
  <cp:revision>26</cp:revision>
  <dcterms:created xsi:type="dcterms:W3CDTF">2024-04-04T13:17:27Z</dcterms:created>
  <dcterms:modified xsi:type="dcterms:W3CDTF">2024-11-13T11:10:27Z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0x01010091B31A3C9451F94A973524A7E9C981F8</vt:lpwstr>
  </property>
  <property fmtid="{D5CDD505-2E9C-101B-9397-08002B2CF9AE}" pid="3" name="MediaServiceImageTags">
    <vt:lpwstr/>
  </property>
</Properties>
</file>