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56" r:id="rId6"/>
    <p:sldId id="1135" r:id="rId7"/>
    <p:sldId id="1136" r:id="rId8"/>
    <p:sldId id="1156" r:id="rId9"/>
    <p:sldId id="1157" r:id="rId10"/>
    <p:sldId id="1158" r:id="rId11"/>
    <p:sldId id="1159" r:id="rId12"/>
    <p:sldId id="1160" r:id="rId13"/>
    <p:sldId id="11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02F39-FCCA-4334-B93D-7882018E5BA4}" v="16" dt="2024-11-14T11:42:14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62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C5916B90-2F3A-442F-8C7F-2F54E7BD4EDE}" type="datetimeFigureOut">
              <a:rPr lang="en-GB" smtClean="0"/>
              <a:pPr/>
              <a:t>14/11/2024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48A96D96-1E91-4406-A9AF-0BCFD9254B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74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29B2-7193-0C51-2660-1F4006D35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68D30-C75C-BD01-9789-3BCF6AE33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B6871-393C-FACE-086D-102D36F3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588B-E4AD-490D-97FE-ADC8A5974B31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706DC-1A58-CEBB-702D-C471E4A2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151B6-416D-F65A-CD18-D2FA9115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8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F506-31CF-FA7F-7C6F-19A7CFCE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E7A8D-B10B-69D7-45D1-FF2CDC988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DD945-6828-8701-F93C-9A2D973F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EA81-0BAE-41F3-A559-6E7BDCCD3060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AC83F-1BF1-D08A-75A4-C261AE8C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6868-8FD5-BCAA-DFF9-893F4DA7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4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31B7E0-DA29-643A-41B3-D2CA3E73B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E828A-C725-5AB6-6B4C-2F038256C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3446E-FBD6-3E20-3B7A-8F5A2729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82D-12C7-4D66-B9A5-1CAA4A708607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54EA-4C27-2307-F009-16AF22D7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FB286-819E-B149-4696-C02A53C4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471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29B2-7193-0C51-2660-1F4006D35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68D30-C75C-BD01-9789-3BCF6AE33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B6871-393C-FACE-086D-102D36F3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D091-3E1D-43A7-93C8-1875BB895131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706DC-1A58-CEBB-702D-C471E4A2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151B6-416D-F65A-CD18-D2FA9115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777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E831-A6C7-C4DA-5E07-817DAC6E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87DAA-C304-71A2-A8B5-DD08D6941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7763-AF95-0B7E-DD09-CB75C177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777E-CF89-4C8C-A8AE-808ED99F8FFA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9831F-60AE-7DC0-C753-E19FFC2C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CD8AF-B419-0FB4-55E0-EE1B5B22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4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3FA8-BC81-0318-B2E9-644557C1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078E8-2471-6504-868D-0C38508CD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4E8AF-4713-1959-E748-6173C0B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DD09-36EB-4E32-AFF5-3DF29E76C92A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5B3D3-4EED-D2B1-4764-81A112A0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93C11-412C-D72A-380A-E4AF9E13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87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C8E1-EC95-329C-78D0-40FE3AD9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043E1-819F-8966-B36D-95920DEDD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2E043-FD29-567B-432F-8740FBEB1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446C5-B6AA-8F11-2087-E288F88F6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8EDA-1FBA-433C-9404-E82B85742EEB}" type="datetime1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572C6-0CD0-B02D-94F1-19D32703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B12F4-EFC8-28C5-7C01-157CA9D7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687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A6E6B-E9B9-C8B9-CD20-6D139C03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85" y="365125"/>
            <a:ext cx="11331723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E967C-9B8F-0623-FCA1-2DAF84CD4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368" y="169184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2247D-0959-13D0-7008-A948D0635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4368" y="2515757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A9D5E-432D-D6CC-95C3-4CFE3850C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9713" y="169068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DA5F6-D329-00BA-F36A-6C449E35B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9713" y="2514600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B9B4E-0315-DFA1-B256-7C6BA75F0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8CEFE-8203-4A23-B005-BA61D31E2AA8}" type="datetime1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9B670-84B5-3E35-DCB6-492B6FEB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958BE7-4FDE-0EEF-9801-C3FE0ADF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09701" y="6310312"/>
            <a:ext cx="2743200" cy="365125"/>
          </a:xfrm>
        </p:spPr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0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4996-2D85-80A6-C389-3AC2E3EF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FD284-CEF5-DDAA-F83E-6424BF08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AAB6-140D-4819-BB75-9E20B01A0089}" type="datetime1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63BFA2-A99B-3C04-7893-44DB1B4B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1363E-03E3-3D84-8159-53A19948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47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63458-EC07-18F3-BB57-91B562B0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DAA-26D1-462F-8EB0-00580FDDAB7A}" type="datetime1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56BD2-8250-B569-5293-D0278BA8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C6DE0-04D5-44BB-3838-1D6EF945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96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F506-31CF-FA7F-7C6F-19A7CFCE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E7A8D-B10B-69D7-45D1-FF2CDC988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DD945-6828-8701-F93C-9A2D973F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B2D-2396-43A3-A3C8-1B332951AA71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AC83F-1BF1-D08A-75A4-C261AE8C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6868-8FD5-BCAA-DFF9-893F4DA7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68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E831-A6C7-C4DA-5E07-817DAC6E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87DAA-C304-71A2-A8B5-DD08D6941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7763-AF95-0B7E-DD09-CB75C177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B47-A000-40CA-A783-9C977DF65B27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9831F-60AE-7DC0-C753-E19FFC2C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CD8AF-B419-0FB4-55E0-EE1B5B22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838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31B7E0-DA29-643A-41B3-D2CA3E73B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E828A-C725-5AB6-6B4C-2F038256C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3446E-FBD6-3E20-3B7A-8F5A2729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F764-B338-430F-A4AD-E081291C1F42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54EA-4C27-2307-F009-16AF22D7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FB286-819E-B149-4696-C02A53C4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7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3FA8-BC81-0318-B2E9-644557C1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078E8-2471-6504-868D-0C38508CD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4E8AF-4713-1959-E748-6173C0B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439B-B941-4C32-AB79-B0693A8C1CD5}" type="datetime1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5B3D3-4EED-D2B1-4764-81A112A0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93C11-412C-D72A-380A-E4AF9E13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3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C8E1-EC95-329C-78D0-40FE3AD9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043E1-819F-8966-B36D-95920DEDD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2E043-FD29-567B-432F-8740FBEB1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446C5-B6AA-8F11-2087-E288F88F6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4C05-A021-4675-8681-9AD1B873B551}" type="datetime1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572C6-0CD0-B02D-94F1-19D32703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B12F4-EFC8-28C5-7C01-157CA9D7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9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A6E6B-E9B9-C8B9-CD20-6D139C03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E967C-9B8F-0623-FCA1-2DAF84CD4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2247D-0959-13D0-7008-A948D0635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A9D5E-432D-D6CC-95C3-4CFE3850C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DA5F6-D329-00BA-F36A-6C449E35B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B9B4E-0315-DFA1-B256-7C6BA75F0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C397-C5F7-4DFC-B11B-E5971648CB70}" type="datetime1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9B670-84B5-3E35-DCB6-492B6FEB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958BE7-4FDE-0EEF-9801-C3FE0ADF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60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4996-2D85-80A6-C389-3AC2E3EF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FD284-CEF5-DDAA-F83E-6424BF08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C605-6A1D-4EE3-A543-D3EE8B09B156}" type="datetime1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63BFA2-A99B-3C04-7893-44DB1B4B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1363E-03E3-3D84-8159-53A19948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63458-EC07-18F3-BB57-91B562B0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979D-69BC-46A7-AF6C-AF562E99207B}" type="datetime1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56BD2-8250-B569-5293-D0278BA8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C6DE0-04D5-44BB-3838-1D6EF945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3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DF6E-54EF-6CE6-9113-E7877CFFB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48144-A090-1461-D09D-D9A6B6703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56966-018F-2D73-8EE0-A746CD042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07CEC-18C2-2949-150C-4D271A76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EDF-8163-466E-BBD7-C4FDC664B03E}" type="datetime1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A9C76-EB5E-A000-B114-85909835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FF50E-AA8E-D33E-257D-F632792E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59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369DD-B801-A0F3-2E9C-9445737F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D0C69-40B3-6676-A8A5-72E0161EC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6FA5B-78FA-CB35-6605-6D62D11E2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9D624-765F-2484-7F5F-A4BF7CF6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9CB8-4F18-4415-A645-41C0DA88AC15}" type="datetime1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A8065-51B8-327D-0CDD-71B83450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DB7B0-E290-7CCE-3225-24B9FCCC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1CFD60-1CA7-7E4D-EA3C-5132F603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53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8B868-F90C-9551-529B-94DF702FA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8353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F9700-875F-CA33-D433-9F0BA705A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B7939964-F040-4F22-8F34-982741DCE6D8}" type="datetime1">
              <a:rPr lang="en-GB" smtClean="0"/>
              <a:t>14/11/2024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DA80-CDF1-6F2C-6349-71C6CC707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BC1FC-8D83-95FC-840A-CB1D6B2DB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30354" y="63460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1AC1D35C-8104-4E80-93F1-A78514CFB5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04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1CFD60-1CA7-7E4D-EA3C-5132F603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85" y="365125"/>
            <a:ext cx="113402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8B868-F90C-9551-529B-94DF702FA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286" y="1825625"/>
            <a:ext cx="113402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F9700-875F-CA33-D433-9F0BA705A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28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6C185FC1-B9C5-4935-B34D-D8514C870A33}" type="datetime1">
              <a:rPr lang="en-GB" smtClean="0"/>
              <a:t>14/11/2024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DA80-CDF1-6F2C-6349-71C6CC707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BC1FC-8D83-95FC-840A-CB1D6B2DB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970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1AC1D35C-8104-4E80-93F1-A78514CFB55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FA41EB-0999-F6EC-7DE1-3C4C04A3BE0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08361" y="54202"/>
            <a:ext cx="6102625" cy="3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4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0" r:id="rId8"/>
    <p:sldLayoutId id="2147483671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A7C6-9028-97CE-5CAB-BA6432933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9316" y="2530282"/>
            <a:ext cx="6837711" cy="2387600"/>
          </a:xfrm>
        </p:spPr>
        <p:txBody>
          <a:bodyPr>
            <a:normAutofit fontScale="90000"/>
          </a:bodyPr>
          <a:lstStyle/>
          <a:p>
            <a:r>
              <a:rPr lang="hr-HR" dirty="0" err="1"/>
              <a:t>Production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Type</a:t>
            </a:r>
            <a:r>
              <a:rPr lang="hr-HR" dirty="0"/>
              <a:t> IV </a:t>
            </a:r>
            <a:r>
              <a:rPr lang="hr-HR" dirty="0" err="1"/>
              <a:t>Pressure</a:t>
            </a:r>
            <a:r>
              <a:rPr lang="hr-HR" dirty="0"/>
              <a:t> </a:t>
            </a:r>
            <a:r>
              <a:rPr lang="hr-HR" dirty="0" err="1"/>
              <a:t>vessels</a:t>
            </a:r>
            <a:r>
              <a:rPr lang="hr-HR" dirty="0"/>
              <a:t> for </a:t>
            </a:r>
            <a:r>
              <a:rPr lang="hr-HR" dirty="0" err="1"/>
              <a:t>hydrogen</a:t>
            </a:r>
            <a:r>
              <a:rPr lang="hr-HR" dirty="0"/>
              <a:t> </a:t>
            </a:r>
            <a:r>
              <a:rPr lang="hr-HR" dirty="0" err="1"/>
              <a:t>storage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gas </a:t>
            </a:r>
            <a:r>
              <a:rPr lang="hr-HR" dirty="0" err="1"/>
              <a:t>purposes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5DBE6-4A23-EC33-3ADB-DF3CEAA95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45" y="4917882"/>
            <a:ext cx="10199655" cy="1655762"/>
          </a:xfrm>
        </p:spPr>
        <p:txBody>
          <a:bodyPr>
            <a:noAutofit/>
          </a:bodyPr>
          <a:lstStyle/>
          <a:p>
            <a:r>
              <a:rPr sz="1800" dirty="0">
                <a:latin typeface="Calibri"/>
              </a:rPr>
              <a:t>Patria Composite</a:t>
            </a:r>
          </a:p>
          <a:p>
            <a:r>
              <a:rPr lang="hr-HR" sz="1800" dirty="0" err="1">
                <a:latin typeface="Calibri"/>
              </a:rPr>
              <a:t>November</a:t>
            </a:r>
            <a:r>
              <a:rPr sz="1800" dirty="0">
                <a:latin typeface="Calibri"/>
              </a:rPr>
              <a:t> 2024, Samobor, Croatia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0871B-1120-3F6B-6F4A-84C1C0546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45" y="390102"/>
            <a:ext cx="2304352" cy="1379152"/>
          </a:xfrm>
          <a:prstGeom prst="rect">
            <a:avLst/>
          </a:prstGeom>
        </p:spPr>
      </p:pic>
      <p:pic>
        <p:nvPicPr>
          <p:cNvPr id="4" name="Picture 3" descr="A logo with green dots">
            <a:extLst>
              <a:ext uri="{FF2B5EF4-FFF2-40B4-BE49-F238E27FC236}">
                <a16:creationId xmlns:a16="http://schemas.microsoft.com/office/drawing/2014/main" id="{087640B3-76C8-7780-AECE-6A6E53983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216" y="-411570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5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54F40-9597-ACBE-AE88-1923DF4BC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AA96E4-6562-9753-2837-AE6AB3CD0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2323"/>
            <a:ext cx="10515600" cy="915035"/>
          </a:xfrm>
        </p:spPr>
        <p:txBody>
          <a:bodyPr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PROBLEM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D86251-5BD6-219F-701B-78BF05CC275B}"/>
              </a:ext>
            </a:extLst>
          </p:cNvPr>
          <p:cNvSpPr txBox="1">
            <a:spLocks/>
          </p:cNvSpPr>
          <p:nvPr/>
        </p:nvSpPr>
        <p:spPr>
          <a:xfrm>
            <a:off x="381000" y="1589677"/>
            <a:ext cx="1128674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1800" dirty="0">
                <a:solidFill>
                  <a:schemeClr val="tx1"/>
                </a:solidFill>
                <a:latin typeface="Calibri"/>
              </a:rPr>
              <a:t>• Problem: 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General 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lack</a:t>
            </a:r>
            <a:r>
              <a:rPr sz="1800" dirty="0">
                <a:solidFill>
                  <a:schemeClr val="tx1"/>
                </a:solidFill>
                <a:latin typeface="Calibri"/>
              </a:rPr>
              <a:t> of </a:t>
            </a:r>
            <a:r>
              <a:rPr sz="1800" dirty="0" err="1">
                <a:solidFill>
                  <a:schemeClr val="tx1"/>
                </a:solidFill>
                <a:latin typeface="Calibri"/>
              </a:rPr>
              <a:t>produc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ed</a:t>
            </a:r>
            <a:r>
              <a:rPr sz="1800" dirty="0">
                <a:solidFill>
                  <a:schemeClr val="tx1"/>
                </a:solidFill>
                <a:latin typeface="Calibri"/>
              </a:rPr>
              <a:t>, EU-certified hydrogen storage solutions for growing hydrogen infrastructure.</a:t>
            </a:r>
            <a:endParaRPr lang="hr-HR" sz="1800" dirty="0">
              <a:solidFill>
                <a:schemeClr val="tx1"/>
              </a:solidFill>
              <a:latin typeface="Calibri"/>
            </a:endParaRPr>
          </a:p>
          <a:p>
            <a:pPr algn="l"/>
            <a:endParaRPr sz="1800" dirty="0">
              <a:solidFill>
                <a:schemeClr val="tx1"/>
              </a:solidFill>
              <a:latin typeface="Calibri"/>
            </a:endParaRPr>
          </a:p>
          <a:p>
            <a:pPr algn="l"/>
            <a:r>
              <a:rPr sz="1800" dirty="0">
                <a:solidFill>
                  <a:schemeClr val="tx1"/>
                </a:solidFill>
                <a:latin typeface="Calibri"/>
              </a:rPr>
              <a:t>• Target Group: Public transport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 (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cities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, heavy 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duty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 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vehicles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)</a:t>
            </a:r>
            <a:r>
              <a:rPr sz="1800" dirty="0">
                <a:solidFill>
                  <a:schemeClr val="tx1"/>
                </a:solidFill>
                <a:latin typeface="Calibri"/>
              </a:rPr>
              <a:t>, marine sector, </a:t>
            </a:r>
            <a:r>
              <a:rPr lang="hr-HR" sz="1800" dirty="0" err="1">
                <a:solidFill>
                  <a:schemeClr val="tx1"/>
                </a:solidFill>
                <a:latin typeface="Calibri"/>
              </a:rPr>
              <a:t>aviation</a:t>
            </a:r>
            <a:r>
              <a:rPr lang="hr-HR" sz="1800" dirty="0">
                <a:solidFill>
                  <a:schemeClr val="tx1"/>
                </a:solidFill>
                <a:latin typeface="Calibri"/>
              </a:rPr>
              <a:t>, </a:t>
            </a:r>
            <a:r>
              <a:rPr sz="1800" dirty="0">
                <a:solidFill>
                  <a:schemeClr val="tx1"/>
                </a:solidFill>
                <a:latin typeface="Calibri"/>
              </a:rPr>
              <a:t>and hydrogen infrastructure providers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84F41-6C8A-07F6-D070-B029436B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2</a:t>
            </a:fld>
            <a:endParaRPr lang="en-GB"/>
          </a:p>
        </p:txBody>
      </p:sp>
      <p:pic>
        <p:nvPicPr>
          <p:cNvPr id="10" name="Picture 9" descr="A logo with green dots">
            <a:extLst>
              <a:ext uri="{FF2B5EF4-FFF2-40B4-BE49-F238E27FC236}">
                <a16:creationId xmlns:a16="http://schemas.microsoft.com/office/drawing/2014/main" id="{9F90F62F-5B7F-E6C5-8B25-85BED7237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1408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1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8EED7-A30E-E8FA-E631-E47E1C8AA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BFF2-2586-50AA-804B-3A60398F0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68707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WHAT IS OUR UVP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53432-691F-07F2-057B-27DB5DD31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394270"/>
            <a:ext cx="108394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alibri"/>
              </a:rPr>
              <a:t>• Solution: Advanced composite hydrogen pressure vessels</a:t>
            </a:r>
            <a:r>
              <a:rPr lang="hr-HR" sz="1800" dirty="0">
                <a:latin typeface="Calibri"/>
              </a:rPr>
              <a:t> (TYPE IV)</a:t>
            </a:r>
            <a:r>
              <a:rPr lang="en-US" sz="1800" dirty="0">
                <a:latin typeface="Calibri"/>
              </a:rPr>
              <a:t> </a:t>
            </a:r>
            <a:r>
              <a:rPr lang="hr-HR" sz="1800" dirty="0">
                <a:latin typeface="Calibri"/>
              </a:rPr>
              <a:t>for </a:t>
            </a:r>
            <a:r>
              <a:rPr lang="hr-HR" sz="1800" dirty="0" err="1">
                <a:latin typeface="Calibri"/>
              </a:rPr>
              <a:t>storage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and</a:t>
            </a:r>
            <a:r>
              <a:rPr lang="hr-HR" sz="1800" dirty="0">
                <a:latin typeface="Calibri"/>
              </a:rPr>
              <a:t> gas </a:t>
            </a:r>
            <a:r>
              <a:rPr lang="hr-HR" sz="1800" dirty="0" err="1">
                <a:latin typeface="Calibri"/>
              </a:rPr>
              <a:t>purposes</a:t>
            </a:r>
            <a:r>
              <a:rPr lang="hr-HR" sz="1800" dirty="0">
                <a:latin typeface="Calibri"/>
              </a:rPr>
              <a:t> </a:t>
            </a:r>
            <a:r>
              <a:rPr lang="en-US" sz="1800" dirty="0">
                <a:latin typeface="Calibri"/>
              </a:rPr>
              <a:t>with IoT-enabled valves and ML-driven production </a:t>
            </a:r>
            <a:r>
              <a:rPr lang="hr-HR" sz="1800" dirty="0" err="1">
                <a:latin typeface="Calibri"/>
              </a:rPr>
              <a:t>optimization</a:t>
            </a:r>
            <a:endParaRPr lang="en-US" sz="1800" dirty="0">
              <a:latin typeface="Calibri"/>
            </a:endParaRPr>
          </a:p>
          <a:p>
            <a:pPr marL="0" indent="0" algn="l">
              <a:buNone/>
            </a:pPr>
            <a:endParaRPr sz="1800" dirty="0">
              <a:latin typeface="Calibri"/>
            </a:endParaRPr>
          </a:p>
          <a:p>
            <a:pPr marL="0" indent="0" algn="l">
              <a:buNone/>
            </a:pPr>
            <a:r>
              <a:rPr sz="1800" dirty="0">
                <a:latin typeface="Calibri"/>
              </a:rPr>
              <a:t>• UVP: Certified for EU markets, lightweight design, real-time monitoring, and predictive maintenance capabilities</a:t>
            </a:r>
            <a:r>
              <a:rPr lang="hr-HR" sz="1800" dirty="0">
                <a:latin typeface="Calibri"/>
              </a:rPr>
              <a:t>, </a:t>
            </a:r>
            <a:r>
              <a:rPr lang="hr-HR" sz="1800" dirty="0" err="1">
                <a:latin typeface="Calibri"/>
              </a:rPr>
              <a:t>longevity</a:t>
            </a:r>
            <a:endParaRPr sz="1800" dirty="0"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26A06-0663-2055-C1DE-24DF004F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 descr="A logo with green dots&#10;&#10;Description automatically generated">
            <a:extLst>
              <a:ext uri="{FF2B5EF4-FFF2-40B4-BE49-F238E27FC236}">
                <a16:creationId xmlns:a16="http://schemas.microsoft.com/office/drawing/2014/main" id="{163C5684-E432-92C8-F193-BC73DB3F3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641" y="-759760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25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517CF-2AF0-0176-8CCC-26F2FFCA6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A8EE-4B03-F919-5289-8C02BB778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68707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OUR LASTING ADVANTAGES 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7352-11B3-ECBA-EAF2-A1C1A1704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394270"/>
            <a:ext cx="10839450" cy="4351338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Calibri"/>
              </a:rPr>
              <a:t>Our intellectual property (IP) is centered on the proprietary design of hydrogen </a:t>
            </a:r>
            <a:r>
              <a:rPr lang="hr-HR" sz="1800" dirty="0" err="1">
                <a:latin typeface="Calibri"/>
              </a:rPr>
              <a:t>pressure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vessels</a:t>
            </a:r>
            <a:r>
              <a:rPr lang="en-US" sz="1800" dirty="0">
                <a:latin typeface="Calibri"/>
              </a:rPr>
              <a:t> that integrate IoT-enabled valves and fiber optic sensors within the bottle structure. </a:t>
            </a:r>
            <a:endParaRPr lang="hr-HR" sz="1800" dirty="0">
              <a:latin typeface="Calibri"/>
            </a:endParaRPr>
          </a:p>
          <a:p>
            <a:endParaRPr lang="hr-HR" sz="1800" dirty="0">
              <a:latin typeface="Calibri"/>
            </a:endParaRPr>
          </a:p>
          <a:p>
            <a:r>
              <a:rPr lang="en-US" sz="1800" dirty="0">
                <a:latin typeface="Calibri"/>
              </a:rPr>
              <a:t>Unlike conventional storage solutions, our </a:t>
            </a:r>
            <a:r>
              <a:rPr lang="hr-HR" sz="1800" dirty="0" err="1">
                <a:latin typeface="Calibri"/>
              </a:rPr>
              <a:t>pressure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vessels</a:t>
            </a:r>
            <a:r>
              <a:rPr lang="en-US" sz="1800" dirty="0">
                <a:latin typeface="Calibri"/>
              </a:rPr>
              <a:t> feature built-in fiber optic sensors, enabling continuous internal condition monitoring. This advanced feature allows for early detection of potential issues, significantly reducing maintenance costs and improving safety..</a:t>
            </a:r>
            <a:endParaRPr lang="hr-HR" sz="1800" dirty="0">
              <a:latin typeface="Calibri"/>
            </a:endParaRPr>
          </a:p>
          <a:p>
            <a:pPr marL="0" indent="0" algn="l">
              <a:buNone/>
            </a:pPr>
            <a:endParaRPr sz="1800" dirty="0"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EEC28-B53C-52C5-EE87-0E451102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 descr="A logo with green dots&#10;&#10;Description automatically generated">
            <a:extLst>
              <a:ext uri="{FF2B5EF4-FFF2-40B4-BE49-F238E27FC236}">
                <a16:creationId xmlns:a16="http://schemas.microsoft.com/office/drawing/2014/main" id="{F9C0146A-F8C4-1213-DF48-90FF8E5C8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5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20CE8-DCB6-8D34-B335-5CB2C9A42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A1C2-F61B-3CF5-9008-D37FFC70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216191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WHAT IS OUR TRL LEVEL AND OUR GO-TO MARKET APPROACH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5BD55-4DAB-7F94-3433-5E6708294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917065"/>
            <a:ext cx="1083945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sz="1800" dirty="0">
                <a:latin typeface="Calibri"/>
              </a:rPr>
              <a:t>• TRL: 5</a:t>
            </a:r>
            <a:r>
              <a:rPr lang="hr-HR" sz="1800" dirty="0">
                <a:latin typeface="Calibri"/>
              </a:rPr>
              <a:t>-7</a:t>
            </a:r>
            <a:r>
              <a:rPr sz="1800" dirty="0">
                <a:latin typeface="Calibri"/>
              </a:rPr>
              <a:t> (validated in relevant environments and demonstrated operational conditions).</a:t>
            </a:r>
            <a:endParaRPr lang="hr-HR" sz="1800" dirty="0">
              <a:latin typeface="Calibri"/>
            </a:endParaRPr>
          </a:p>
          <a:p>
            <a:pPr marL="0" indent="0" algn="l">
              <a:buNone/>
            </a:pPr>
            <a:endParaRPr sz="1800" dirty="0">
              <a:latin typeface="Calibri"/>
            </a:endParaRPr>
          </a:p>
          <a:p>
            <a:pPr marL="0" indent="0" algn="l">
              <a:buNone/>
            </a:pPr>
            <a:r>
              <a:rPr sz="1800" dirty="0">
                <a:latin typeface="Calibri"/>
              </a:rPr>
              <a:t>• Time to Market: </a:t>
            </a:r>
            <a:r>
              <a:rPr lang="hr-HR" sz="1800" dirty="0">
                <a:latin typeface="Calibri"/>
              </a:rPr>
              <a:t>12-</a:t>
            </a:r>
            <a:r>
              <a:rPr sz="1800" dirty="0">
                <a:latin typeface="Calibri"/>
              </a:rPr>
              <a:t>24 months.</a:t>
            </a:r>
            <a:endParaRPr lang="hr-HR" sz="1800" dirty="0">
              <a:latin typeface="Calibri"/>
            </a:endParaRPr>
          </a:p>
          <a:p>
            <a:pPr marL="0" indent="0" algn="l">
              <a:buNone/>
            </a:pPr>
            <a:endParaRPr lang="hr-HR" sz="1800" dirty="0">
              <a:latin typeface="Calibri"/>
            </a:endParaRPr>
          </a:p>
          <a:p>
            <a:pPr marL="0" indent="0" algn="l">
              <a:buNone/>
            </a:pPr>
            <a:r>
              <a:rPr sz="1800" dirty="0">
                <a:latin typeface="Calibri"/>
              </a:rPr>
              <a:t>• Market Approach: Direct sales to public transportation</a:t>
            </a:r>
            <a:r>
              <a:rPr lang="hr-HR" sz="1800" dirty="0">
                <a:latin typeface="Calibri"/>
              </a:rPr>
              <a:t>, marine </a:t>
            </a:r>
            <a:r>
              <a:rPr lang="hr-HR" sz="1800" dirty="0" err="1">
                <a:latin typeface="Calibri"/>
              </a:rPr>
              <a:t>sector</a:t>
            </a:r>
            <a:r>
              <a:rPr lang="hr-HR" sz="1800" dirty="0">
                <a:latin typeface="Calibri"/>
              </a:rPr>
              <a:t>, car </a:t>
            </a:r>
            <a:r>
              <a:rPr lang="hr-HR" sz="1800" dirty="0" err="1">
                <a:latin typeface="Calibri"/>
              </a:rPr>
              <a:t>manufacturers</a:t>
            </a:r>
            <a:r>
              <a:rPr lang="hr-HR" sz="1800" dirty="0">
                <a:latin typeface="Calibri"/>
              </a:rPr>
              <a:t>. L</a:t>
            </a:r>
            <a:r>
              <a:rPr sz="1800" dirty="0" err="1">
                <a:latin typeface="Calibri"/>
              </a:rPr>
              <a:t>everaging</a:t>
            </a:r>
            <a:r>
              <a:rPr sz="1800" dirty="0">
                <a:latin typeface="Calibri"/>
              </a:rPr>
              <a:t> early partnerships with local industries</a:t>
            </a:r>
            <a:r>
              <a:rPr lang="hr-HR" sz="1800" dirty="0">
                <a:latin typeface="Calibri"/>
              </a:rPr>
              <a:t>. </a:t>
            </a:r>
            <a:endParaRPr sz="1800" dirty="0"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7BB8C-50FF-D051-4A22-244C45E1B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4" descr="A logo with green dots&#10;&#10;Description automatically generated">
            <a:extLst>
              <a:ext uri="{FF2B5EF4-FFF2-40B4-BE49-F238E27FC236}">
                <a16:creationId xmlns:a16="http://schemas.microsoft.com/office/drawing/2014/main" id="{4054BADC-4F8E-DDF8-88F1-4C59C9584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0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CF059-9693-34B5-647E-4B279A7D1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C631-DC41-1062-A707-AAFD168B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68707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NACHIP PILOT IMPLEMENTATION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604C-1FA3-48E2-805A-31711423F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917065"/>
            <a:ext cx="1083945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sz="1800" dirty="0">
                <a:latin typeface="Calibri"/>
              </a:rPr>
              <a:t>• Pilot: Establish a </a:t>
            </a:r>
            <a:r>
              <a:rPr lang="hr-HR" sz="1800" dirty="0" err="1">
                <a:latin typeface="Calibri"/>
              </a:rPr>
              <a:t>full</a:t>
            </a:r>
            <a:r>
              <a:rPr lang="hr-HR" sz="1800" dirty="0">
                <a:latin typeface="Calibri"/>
              </a:rPr>
              <a:t> </a:t>
            </a:r>
            <a:r>
              <a:rPr sz="1800" dirty="0">
                <a:latin typeface="Calibri"/>
              </a:rPr>
              <a:t>production </a:t>
            </a:r>
            <a:r>
              <a:rPr lang="hr-HR" sz="1800" dirty="0" err="1">
                <a:latin typeface="Calibri"/>
              </a:rPr>
              <a:t>and</a:t>
            </a:r>
            <a:r>
              <a:rPr lang="hr-HR" sz="1800" dirty="0">
                <a:latin typeface="Calibri"/>
              </a:rPr>
              <a:t> test </a:t>
            </a:r>
            <a:r>
              <a:rPr sz="1800" dirty="0" err="1">
                <a:latin typeface="Calibri"/>
              </a:rPr>
              <a:t>facil</a:t>
            </a:r>
            <a:r>
              <a:rPr lang="hr-HR" sz="1800" dirty="0">
                <a:latin typeface="Calibri"/>
              </a:rPr>
              <a:t>i</a:t>
            </a:r>
            <a:r>
              <a:rPr sz="1800" dirty="0">
                <a:latin typeface="Calibri"/>
              </a:rPr>
              <a:t>t</a:t>
            </a:r>
            <a:r>
              <a:rPr lang="hr-HR" sz="1800" dirty="0">
                <a:latin typeface="Calibri"/>
              </a:rPr>
              <a:t>y</a:t>
            </a:r>
            <a:r>
              <a:rPr sz="1800" dirty="0">
                <a:latin typeface="Calibri"/>
              </a:rPr>
              <a:t> for hydrogen </a:t>
            </a:r>
            <a:r>
              <a:rPr lang="hr-HR" sz="1800" dirty="0" err="1">
                <a:latin typeface="Calibri"/>
              </a:rPr>
              <a:t>pressure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vessels</a:t>
            </a:r>
            <a:r>
              <a:rPr sz="1800" dirty="0">
                <a:latin typeface="Calibri"/>
              </a:rPr>
              <a:t>, integrating ML and IoT for production monitoring and </a:t>
            </a:r>
            <a:r>
              <a:rPr lang="hr-HR" sz="1800" dirty="0" err="1">
                <a:latin typeface="Calibri"/>
              </a:rPr>
              <a:t>vessel</a:t>
            </a:r>
            <a:r>
              <a:rPr sz="1800" dirty="0">
                <a:latin typeface="Calibri"/>
              </a:rPr>
              <a:t> lifecycle management.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5AA3D-3D00-3041-FB49-6DB727BF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6</a:t>
            </a:fld>
            <a:endParaRPr lang="en-GB"/>
          </a:p>
        </p:txBody>
      </p:sp>
      <p:pic>
        <p:nvPicPr>
          <p:cNvPr id="5" name="Picture 4" descr="A logo with green dots&#10;&#10;Description automatically generated">
            <a:extLst>
              <a:ext uri="{FF2B5EF4-FFF2-40B4-BE49-F238E27FC236}">
                <a16:creationId xmlns:a16="http://schemas.microsoft.com/office/drawing/2014/main" id="{E453FEDB-F2D2-924C-FA2E-D8D711D4C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3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AA294-A93C-F516-9FA9-9A3BD3A2D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3C9E7-7782-003B-CDC5-6828DDFA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68707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WHAT COMES NEXT?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942FE-838D-099F-D7B9-26DFC8FA4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394270"/>
            <a:ext cx="1083945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sz="1800" dirty="0">
                <a:latin typeface="Calibri"/>
              </a:rPr>
              <a:t>• Need: Cascade financing for scaling production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and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adequate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equipment</a:t>
            </a:r>
            <a:r>
              <a:rPr sz="1800" dirty="0">
                <a:latin typeface="Calibri"/>
              </a:rPr>
              <a:t>, partnerships with hydrogen providers, and investment for</a:t>
            </a:r>
            <a:r>
              <a:rPr lang="hr-HR" sz="1800" dirty="0">
                <a:latin typeface="Calibri"/>
              </a:rPr>
              <a:t> </a:t>
            </a:r>
            <a:r>
              <a:rPr sz="1800" dirty="0">
                <a:latin typeface="Calibri"/>
              </a:rPr>
              <a:t>further R&amp;D</a:t>
            </a:r>
            <a:r>
              <a:rPr lang="hr-HR" sz="1800" dirty="0">
                <a:latin typeface="Calibri"/>
              </a:rPr>
              <a:t>. </a:t>
            </a:r>
            <a:r>
              <a:rPr lang="en-US" sz="1800" dirty="0">
                <a:latin typeface="Calibri"/>
              </a:rPr>
              <a:t>Training for advanced manufacturing</a:t>
            </a:r>
            <a:r>
              <a:rPr lang="hr-HR" sz="1800" dirty="0">
                <a:latin typeface="Calibri"/>
              </a:rPr>
              <a:t> </a:t>
            </a:r>
            <a:r>
              <a:rPr lang="en-US" sz="1800" dirty="0">
                <a:latin typeface="Calibri"/>
              </a:rPr>
              <a:t>and regulatory compliance.</a:t>
            </a:r>
            <a:endParaRPr lang="hr-HR" sz="1800" dirty="0">
              <a:latin typeface="Calibri"/>
            </a:endParaRPr>
          </a:p>
          <a:p>
            <a:pPr marL="0" indent="0" algn="l">
              <a:buNone/>
            </a:pPr>
            <a:endParaRPr lang="hr-HR" sz="1800" dirty="0">
              <a:latin typeface="Calibri"/>
            </a:endParaRPr>
          </a:p>
          <a:p>
            <a:pPr marL="0" indent="0" algn="l">
              <a:buNone/>
            </a:pPr>
            <a:r>
              <a:rPr sz="1800" dirty="0">
                <a:latin typeface="Calibri"/>
              </a:rPr>
              <a:t>• Seeking: </a:t>
            </a:r>
            <a:r>
              <a:rPr lang="hr-HR" sz="1800" dirty="0" err="1">
                <a:latin typeface="Calibri"/>
              </a:rPr>
              <a:t>Tech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partners</a:t>
            </a:r>
            <a:r>
              <a:rPr lang="hr-HR" sz="1800" dirty="0">
                <a:latin typeface="Calibri"/>
              </a:rPr>
              <a:t>, </a:t>
            </a:r>
            <a:r>
              <a:rPr lang="hr-HR" sz="1800" dirty="0" err="1">
                <a:latin typeface="Calibri"/>
              </a:rPr>
              <a:t>regulatory</a:t>
            </a:r>
            <a:r>
              <a:rPr lang="hr-HR" sz="1800" dirty="0">
                <a:latin typeface="Calibri"/>
              </a:rPr>
              <a:t> </a:t>
            </a:r>
            <a:r>
              <a:rPr lang="hr-HR" sz="1800" dirty="0" err="1">
                <a:latin typeface="Calibri"/>
              </a:rPr>
              <a:t>bodies</a:t>
            </a:r>
            <a:r>
              <a:rPr lang="hr-HR" sz="1800" dirty="0">
                <a:latin typeface="Calibri"/>
              </a:rPr>
              <a:t>, c</a:t>
            </a:r>
            <a:r>
              <a:rPr sz="1800" dirty="0" err="1">
                <a:latin typeface="Calibri"/>
              </a:rPr>
              <a:t>lients</a:t>
            </a:r>
            <a:r>
              <a:rPr sz="1800" dirty="0">
                <a:latin typeface="Calibri"/>
              </a:rPr>
              <a:t> in public transport, marine, and green hydrogen infrastructure.</a:t>
            </a:r>
            <a:r>
              <a:rPr lang="hr-HR" sz="1800" dirty="0">
                <a:latin typeface="Calibri"/>
              </a:rPr>
              <a:t> </a:t>
            </a:r>
            <a:endParaRPr sz="1800" dirty="0"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6D13B-C2B7-564F-D6BB-8FE02016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 descr="A logo with green dots&#10;&#10;Description automatically generated">
            <a:extLst>
              <a:ext uri="{FF2B5EF4-FFF2-40B4-BE49-F238E27FC236}">
                <a16:creationId xmlns:a16="http://schemas.microsoft.com/office/drawing/2014/main" id="{E525ED83-6185-FBE5-5A11-90AF9FD27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3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48ED5-E7DC-98AB-0D73-8E80A0DA4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E7ED4-2E3D-722F-98C6-0CDA17528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68707"/>
            <a:ext cx="1083945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WHO IS ON YOUR TEAM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66199-5B0F-7598-D2A6-839851016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02" y="1917065"/>
            <a:ext cx="1083945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sz="1800" dirty="0">
                <a:latin typeface="Calibri"/>
              </a:rPr>
              <a:t>• Core Team</a:t>
            </a:r>
            <a:r>
              <a:rPr lang="hr-HR" sz="1800" dirty="0">
                <a:latin typeface="Calibri"/>
              </a:rPr>
              <a:t>: Matija Matijevac, Mario Cvitković, Stjepan Obućina, Marko Muhar</a:t>
            </a:r>
            <a:endParaRPr sz="1800" dirty="0"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B1739-F229-1312-6BF9-8F835A5C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8</a:t>
            </a:fld>
            <a:endParaRPr lang="en-GB"/>
          </a:p>
        </p:txBody>
      </p:sp>
      <p:pic>
        <p:nvPicPr>
          <p:cNvPr id="4" name="Picture 3" descr="A logo with green dots&#10;&#10;Description automatically generated">
            <a:extLst>
              <a:ext uri="{FF2B5EF4-FFF2-40B4-BE49-F238E27FC236}">
                <a16:creationId xmlns:a16="http://schemas.microsoft.com/office/drawing/2014/main" id="{0021868D-D239-E23A-32BB-4359B7BE3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89580-6FA5-96DD-F759-86278FB4A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01DC-EDD3-7E3A-21AC-4D4D6FFB0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2" y="714375"/>
            <a:ext cx="10839450" cy="5772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z="3200" dirty="0">
                <a:latin typeface="Abadi" panose="020B0604020104020204" pitchFamily="34" charset="0"/>
              </a:rPr>
              <a:t>QUESTIONS?</a:t>
            </a:r>
            <a:br>
              <a:rPr lang="sl-SI" sz="3200" dirty="0">
                <a:latin typeface="Abadi" panose="020B0604020104020204" pitchFamily="34" charset="0"/>
              </a:rPr>
            </a:br>
            <a:br>
              <a:rPr lang="sl-SI" sz="3200" dirty="0">
                <a:latin typeface="Abadi" panose="020B0604020104020204" pitchFamily="34" charset="0"/>
              </a:rPr>
            </a:br>
            <a:br>
              <a:rPr lang="sl-SI" sz="3200" dirty="0">
                <a:latin typeface="Abadi" panose="020B0604020104020204" pitchFamily="34" charset="0"/>
              </a:rPr>
            </a:br>
            <a:r>
              <a:rPr lang="sl-SI" sz="3200" dirty="0">
                <a:latin typeface="Abadi" panose="020B0604020104020204" pitchFamily="34" charset="0"/>
              </a:rPr>
              <a:t>THANK YOU.</a:t>
            </a:r>
            <a:br>
              <a:rPr lang="sl-SI" sz="3200" dirty="0">
                <a:latin typeface="Abadi" panose="020B0604020104020204" pitchFamily="34" charset="0"/>
              </a:rPr>
            </a:br>
            <a:br>
              <a:rPr lang="sl-SI" sz="3200" dirty="0">
                <a:latin typeface="Abadi" panose="020B0604020104020204" pitchFamily="34" charset="0"/>
              </a:rPr>
            </a:br>
            <a:br>
              <a:rPr lang="sl-SI" sz="3200" dirty="0">
                <a:latin typeface="Abadi" panose="020B0604020104020204" pitchFamily="34" charset="0"/>
              </a:rPr>
            </a:br>
            <a:r>
              <a:rPr lang="sl-SI" sz="3200" dirty="0">
                <a:latin typeface="Abadi" panose="020B0604020104020204" pitchFamily="34" charset="0"/>
              </a:rPr>
              <a:t>____</a:t>
            </a:r>
            <a:br>
              <a:rPr lang="sl-SI" sz="3200" dirty="0">
                <a:latin typeface="Abadi" panose="020B0604020104020204" pitchFamily="34" charset="0"/>
              </a:rPr>
            </a:br>
            <a:br>
              <a:rPr lang="sl-SI" sz="3200" dirty="0">
                <a:latin typeface="Abadi" panose="020B0604020104020204" pitchFamily="34" charset="0"/>
              </a:rPr>
            </a:br>
            <a:r>
              <a:rPr lang="sl-SI" sz="3200" dirty="0">
                <a:latin typeface="Abadi" panose="020B0604020104020204" pitchFamily="34" charset="0"/>
              </a:rPr>
              <a:t>Marko Muhar</a:t>
            </a:r>
            <a:br>
              <a:rPr lang="sl-SI" sz="3200" dirty="0">
                <a:latin typeface="Abadi" panose="020B0604020104020204" pitchFamily="34" charset="0"/>
              </a:rPr>
            </a:br>
            <a:r>
              <a:rPr lang="sl-SI" sz="3200" dirty="0">
                <a:latin typeface="Abadi" panose="020B0604020104020204" pitchFamily="34" charset="0"/>
              </a:rPr>
              <a:t>Patria </a:t>
            </a:r>
            <a:r>
              <a:rPr lang="sl-SI" sz="3200" dirty="0" err="1">
                <a:latin typeface="Abadi" panose="020B0604020104020204" pitchFamily="34" charset="0"/>
              </a:rPr>
              <a:t>Composite</a:t>
            </a:r>
            <a:r>
              <a:rPr lang="sl-SI" sz="3200" dirty="0">
                <a:latin typeface="Abadi" panose="020B0604020104020204" pitchFamily="34" charset="0"/>
              </a:rPr>
              <a:t> d.o.o</a:t>
            </a:r>
            <a:br>
              <a:rPr lang="sl-SI" sz="3200" dirty="0">
                <a:latin typeface="Abadi" panose="020B0604020104020204" pitchFamily="34" charset="0"/>
              </a:rPr>
            </a:br>
            <a:r>
              <a:rPr lang="sl-SI" sz="3200" dirty="0">
                <a:latin typeface="Abadi" panose="020B0604020104020204" pitchFamily="34" charset="0"/>
              </a:rPr>
              <a:t>marko.muhar@patriacomposite.hr</a:t>
            </a:r>
            <a:endParaRPr lang="en-GB" sz="3200" dirty="0">
              <a:latin typeface="Abadi" panose="020B0604020104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44692-26C5-4228-4B82-0FFFC106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D35C-8104-4E80-93F1-A78514CFB554}" type="slidenum">
              <a:rPr lang="en-GB" smtClean="0"/>
              <a:t>9</a:t>
            </a:fld>
            <a:endParaRPr lang="en-GB"/>
          </a:p>
        </p:txBody>
      </p:sp>
      <p:pic>
        <p:nvPicPr>
          <p:cNvPr id="3" name="Picture 2" descr="A logo with green dots">
            <a:extLst>
              <a:ext uri="{FF2B5EF4-FFF2-40B4-BE49-F238E27FC236}">
                <a16:creationId xmlns:a16="http://schemas.microsoft.com/office/drawing/2014/main" id="{277E104F-0BFD-71ED-E81E-D13A4CD3A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05" y="-736252"/>
            <a:ext cx="4216590" cy="29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8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8CADD2736C9E44A75663BD4F99ABE9" ma:contentTypeVersion="11" ma:contentTypeDescription="Create a new document." ma:contentTypeScope="" ma:versionID="4a4f21bf69ab1bfc12096687da6177ad">
  <xsd:schema xmlns:xsd="http://www.w3.org/2001/XMLSchema" xmlns:xs="http://www.w3.org/2001/XMLSchema" xmlns:p="http://schemas.microsoft.com/office/2006/metadata/properties" xmlns:ns3="bebd72f0-8a7a-436c-a307-bdcec002cc2d" targetNamespace="http://schemas.microsoft.com/office/2006/metadata/properties" ma:root="true" ma:fieldsID="5494747d7e63dac9350127fe76dc8123" ns3:_="">
    <xsd:import namespace="bebd72f0-8a7a-436c-a307-bdcec002cc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d72f0-8a7a-436c-a307-bdcec002cc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F79D49-FCF1-4509-B06F-EE14818A1E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bd72f0-8a7a-436c-a307-bdcec002cc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35DB3A-1BC1-45A8-B93E-576E7EA667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4D7037-008C-4AA9-8F77-CAF351AD8226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bebd72f0-8a7a-436c-a307-bdcec002cc2d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391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</vt:lpstr>
      <vt:lpstr>Arial</vt:lpstr>
      <vt:lpstr>Calibri</vt:lpstr>
      <vt:lpstr>Calibri Light</vt:lpstr>
      <vt:lpstr>Office Theme</vt:lpstr>
      <vt:lpstr>1_Office Theme</vt:lpstr>
      <vt:lpstr>Production of Type IV Pressure vessels for hydrogen storage and gas purposes</vt:lpstr>
      <vt:lpstr>PROBLEM</vt:lpstr>
      <vt:lpstr>WHAT IS OUR UVP</vt:lpstr>
      <vt:lpstr>OUR LASTING ADVANTAGES </vt:lpstr>
      <vt:lpstr>WHAT IS OUR TRL LEVEL AND OUR GO-TO MARKET APPROACH</vt:lpstr>
      <vt:lpstr>NACHIP PILOT IMPLEMENTATION</vt:lpstr>
      <vt:lpstr>WHAT COMES NEXT?</vt:lpstr>
      <vt:lpstr>WHO IS ON YOUR TEAM</vt:lpstr>
      <vt:lpstr>QUESTIONS?   THANK YOU.   ____  Marko Muhar Patria Composite d.o.o marko.muhar@patriacomposite.hr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Jurij Giacomelli</dc:creator>
  <cp:lastModifiedBy>Marko Muhar</cp:lastModifiedBy>
  <cp:revision>13</cp:revision>
  <dcterms:created xsi:type="dcterms:W3CDTF">2024-10-22T09:35:15Z</dcterms:created>
  <dcterms:modified xsi:type="dcterms:W3CDTF">2024-11-14T12:01:58Z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0x010100988CADD2736C9E44A75663BD4F99ABE9</vt:lpwstr>
  </property>
</Properties>
</file>