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sldIdLst>
    <p:sldId id="256" r:id="rId4"/>
    <p:sldId id="1135" r:id="rId5"/>
    <p:sldId id="1162" r:id="rId6"/>
    <p:sldId id="1136" r:id="rId7"/>
    <p:sldId id="1163" r:id="rId8"/>
    <p:sldId id="1156" r:id="rId9"/>
    <p:sldId id="91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A7F35D-6D38-4076-B044-43EA04F2118E}" v="26" dt="2024-11-13T22:19:24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 Vašak" userId="d0b08cc2-ffe6-4fea-bbaa-7b95cefa446c" providerId="ADAL" clId="{1BA7F35D-6D38-4076-B044-43EA04F2118E}"/>
    <pc:docChg chg="custSel modSld">
      <pc:chgData name="Mario Vašak" userId="d0b08cc2-ffe6-4fea-bbaa-7b95cefa446c" providerId="ADAL" clId="{1BA7F35D-6D38-4076-B044-43EA04F2118E}" dt="2024-11-13T22:19:24.676" v="126"/>
      <pc:docMkLst>
        <pc:docMk/>
      </pc:docMkLst>
      <pc:sldChg chg="modSp mod">
        <pc:chgData name="Mario Vašak" userId="d0b08cc2-ffe6-4fea-bbaa-7b95cefa446c" providerId="ADAL" clId="{1BA7F35D-6D38-4076-B044-43EA04F2118E}" dt="2024-11-13T22:11:28.330" v="125" actId="1076"/>
        <pc:sldMkLst>
          <pc:docMk/>
          <pc:sldMk cId="2617955508" sldId="256"/>
        </pc:sldMkLst>
        <pc:spChg chg="mod">
          <ac:chgData name="Mario Vašak" userId="d0b08cc2-ffe6-4fea-bbaa-7b95cefa446c" providerId="ADAL" clId="{1BA7F35D-6D38-4076-B044-43EA04F2118E}" dt="2024-11-13T22:11:28.330" v="125" actId="1076"/>
          <ac:spMkLst>
            <pc:docMk/>
            <pc:sldMk cId="2617955508" sldId="256"/>
            <ac:spMk id="2" creationId="{DFE8A7C6-9028-97CE-5CAB-BA6432933C64}"/>
          </ac:spMkLst>
        </pc:spChg>
        <pc:spChg chg="mod">
          <ac:chgData name="Mario Vašak" userId="d0b08cc2-ffe6-4fea-bbaa-7b95cefa446c" providerId="ADAL" clId="{1BA7F35D-6D38-4076-B044-43EA04F2118E}" dt="2024-11-13T22:04:03.259" v="61" actId="20577"/>
          <ac:spMkLst>
            <pc:docMk/>
            <pc:sldMk cId="2617955508" sldId="256"/>
            <ac:spMk id="3" creationId="{F745DBE6-4A23-EC33-3ADB-DF3CEAA95C87}"/>
          </ac:spMkLst>
        </pc:spChg>
      </pc:sldChg>
      <pc:sldChg chg="modSp mod">
        <pc:chgData name="Mario Vašak" userId="d0b08cc2-ffe6-4fea-bbaa-7b95cefa446c" providerId="ADAL" clId="{1BA7F35D-6D38-4076-B044-43EA04F2118E}" dt="2024-11-13T22:04:44.159" v="63" actId="1076"/>
        <pc:sldMkLst>
          <pc:docMk/>
          <pc:sldMk cId="2850015055" sldId="1135"/>
        </pc:sldMkLst>
        <pc:spChg chg="mod">
          <ac:chgData name="Mario Vašak" userId="d0b08cc2-ffe6-4fea-bbaa-7b95cefa446c" providerId="ADAL" clId="{1BA7F35D-6D38-4076-B044-43EA04F2118E}" dt="2024-11-13T22:04:44.159" v="63" actId="1076"/>
          <ac:spMkLst>
            <pc:docMk/>
            <pc:sldMk cId="2850015055" sldId="1135"/>
            <ac:spMk id="2" creationId="{D8F9A03F-8C0E-E1D3-2ACA-4E552209175E}"/>
          </ac:spMkLst>
        </pc:spChg>
      </pc:sldChg>
      <pc:sldChg chg="modSp modAnim">
        <pc:chgData name="Mario Vašak" userId="d0b08cc2-ffe6-4fea-bbaa-7b95cefa446c" providerId="ADAL" clId="{1BA7F35D-6D38-4076-B044-43EA04F2118E}" dt="2024-11-13T22:08:42.452" v="91" actId="20577"/>
        <pc:sldMkLst>
          <pc:docMk/>
          <pc:sldMk cId="1183254827" sldId="1136"/>
        </pc:sldMkLst>
        <pc:spChg chg="mod">
          <ac:chgData name="Mario Vašak" userId="d0b08cc2-ffe6-4fea-bbaa-7b95cefa446c" providerId="ADAL" clId="{1BA7F35D-6D38-4076-B044-43EA04F2118E}" dt="2024-11-13T22:08:42.452" v="91" actId="20577"/>
          <ac:spMkLst>
            <pc:docMk/>
            <pc:sldMk cId="1183254827" sldId="1136"/>
            <ac:spMk id="6" creationId="{B5A48A04-91F6-BDBE-60D9-2A795BC655CB}"/>
          </ac:spMkLst>
        </pc:spChg>
      </pc:sldChg>
      <pc:sldChg chg="addSp delSp modSp mod">
        <pc:chgData name="Mario Vašak" userId="d0b08cc2-ffe6-4fea-bbaa-7b95cefa446c" providerId="ADAL" clId="{1BA7F35D-6D38-4076-B044-43EA04F2118E}" dt="2024-11-13T22:06:53.862" v="84" actId="14100"/>
        <pc:sldMkLst>
          <pc:docMk/>
          <pc:sldMk cId="3468948665" sldId="1162"/>
        </pc:sldMkLst>
        <pc:spChg chg="mod">
          <ac:chgData name="Mario Vašak" userId="d0b08cc2-ffe6-4fea-bbaa-7b95cefa446c" providerId="ADAL" clId="{1BA7F35D-6D38-4076-B044-43EA04F2118E}" dt="2024-11-13T22:06:53.862" v="84" actId="14100"/>
          <ac:spMkLst>
            <pc:docMk/>
            <pc:sldMk cId="3468948665" sldId="1162"/>
            <ac:spMk id="2" creationId="{0A6D894F-624E-F5C6-CC8B-F0E87856DBB7}"/>
          </ac:spMkLst>
        </pc:spChg>
        <pc:picChg chg="del">
          <ac:chgData name="Mario Vašak" userId="d0b08cc2-ffe6-4fea-bbaa-7b95cefa446c" providerId="ADAL" clId="{1BA7F35D-6D38-4076-B044-43EA04F2118E}" dt="2024-11-13T22:05:33.682" v="64" actId="478"/>
          <ac:picMkLst>
            <pc:docMk/>
            <pc:sldMk cId="3468948665" sldId="1162"/>
            <ac:picMk id="7" creationId="{1764245A-EFA2-C027-C1A3-D211CE537B5B}"/>
          </ac:picMkLst>
        </pc:picChg>
        <pc:picChg chg="add mod">
          <ac:chgData name="Mario Vašak" userId="d0b08cc2-ffe6-4fea-bbaa-7b95cefa446c" providerId="ADAL" clId="{1BA7F35D-6D38-4076-B044-43EA04F2118E}" dt="2024-11-13T22:05:34.711" v="65"/>
          <ac:picMkLst>
            <pc:docMk/>
            <pc:sldMk cId="3468948665" sldId="1162"/>
            <ac:picMk id="10" creationId="{E46094F9-2BE2-CD38-6888-483B33C00AF5}"/>
          </ac:picMkLst>
        </pc:picChg>
      </pc:sldChg>
      <pc:sldChg chg="modSp mod modAnim">
        <pc:chgData name="Mario Vašak" userId="d0b08cc2-ffe6-4fea-bbaa-7b95cefa446c" providerId="ADAL" clId="{1BA7F35D-6D38-4076-B044-43EA04F2118E}" dt="2024-11-13T22:19:24.676" v="126"/>
        <pc:sldMkLst>
          <pc:docMk/>
          <pc:sldMk cId="3832914703" sldId="1163"/>
        </pc:sldMkLst>
        <pc:spChg chg="mod">
          <ac:chgData name="Mario Vašak" userId="d0b08cc2-ffe6-4fea-bbaa-7b95cefa446c" providerId="ADAL" clId="{1BA7F35D-6D38-4076-B044-43EA04F2118E}" dt="2024-11-13T22:10:06.550" v="123" actId="1076"/>
          <ac:spMkLst>
            <pc:docMk/>
            <pc:sldMk cId="3832914703" sldId="1163"/>
            <ac:spMk id="6" creationId="{5EA5C919-647C-F410-9D43-FB79D402E7D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C5916B90-2F3A-442F-8C7F-2F54E7BD4EDE}" type="datetimeFigureOut">
              <a:rPr lang="en-GB" smtClean="0"/>
              <a:pPr/>
              <a:t>13/11/2024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48A96D96-1E91-4406-A9AF-0BCFD9254B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74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529B2-7193-0C51-2660-1F4006D35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68D30-C75C-BD01-9789-3BCF6AE33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B6871-393C-FACE-086D-102D36F3A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588B-E4AD-490D-97FE-ADC8A5974B31}" type="datetime1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706DC-1A58-CEBB-702D-C471E4A2E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151B6-416D-F65A-CD18-D2FA9115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82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8F506-31CF-FA7F-7C6F-19A7CFCEC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6E7A8D-B10B-69D7-45D1-FF2CDC988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DD945-6828-8701-F93C-9A2D973FE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EA81-0BAE-41F3-A559-6E7BDCCD3060}" type="datetime1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AC83F-1BF1-D08A-75A4-C261AE8CD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56868-8FD5-BCAA-DFF9-893F4DA7D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74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31B7E0-DA29-643A-41B3-D2CA3E73BF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2E828A-C725-5AB6-6B4C-2F038256C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3446E-FBD6-3E20-3B7A-8F5A2729E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B82D-12C7-4D66-B9A5-1CAA4A708607}" type="datetime1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054EA-4C27-2307-F009-16AF22D71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FB286-819E-B149-4696-C02A53C43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71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529B2-7193-0C51-2660-1F4006D35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68D30-C75C-BD01-9789-3BCF6AE33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B6871-393C-FACE-086D-102D36F3A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D091-3E1D-43A7-93C8-1875BB895131}" type="datetime1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706DC-1A58-CEBB-702D-C471E4A2E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151B6-416D-F65A-CD18-D2FA9115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777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8E831-A6C7-C4DA-5E07-817DAC6E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87DAA-C304-71A2-A8B5-DD08D6941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47763-AF95-0B7E-DD09-CB75C177F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777E-CF89-4C8C-A8AE-808ED99F8FFA}" type="datetime1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9831F-60AE-7DC0-C753-E19FFC2CF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CD8AF-B419-0FB4-55E0-EE1B5B22E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164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E3FA8-BC81-0318-B2E9-644557C1C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078E8-2471-6504-868D-0C38508CD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4E8AF-4713-1959-E748-6173C0B4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DD09-36EB-4E32-AFF5-3DF29E76C92A}" type="datetime1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5B3D3-4EED-D2B1-4764-81A112A0D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93C11-412C-D72A-380A-E4AF9E134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872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9C8E1-EC95-329C-78D0-40FE3AD93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043E1-819F-8966-B36D-95920DEDD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2E043-FD29-567B-432F-8740FBEB1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446C5-B6AA-8F11-2087-E288F88F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8EDA-1FBA-433C-9404-E82B85742EEB}" type="datetime1">
              <a:rPr lang="en-GB" smtClean="0"/>
              <a:t>13/11/2024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572C6-0CD0-B02D-94F1-19D327033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B12F4-EFC8-28C5-7C01-157CA9D7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687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A6E6B-E9B9-C8B9-CD20-6D139C03E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85" y="365125"/>
            <a:ext cx="11331723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E967C-9B8F-0623-FCA1-2DAF84CD4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368" y="169184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52247D-0959-13D0-7008-A948D0635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4368" y="2515757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4A9D5E-432D-D6CC-95C3-4CFE3850C3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9713" y="169068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FDA5F6-D329-00BA-F36A-6C449E35B7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9713" y="2514600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0B9B4E-0315-DFA1-B256-7C6BA75F0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CEFE-8203-4A23-B005-BA61D31E2AA8}" type="datetime1">
              <a:rPr lang="en-GB" smtClean="0"/>
              <a:t>13/11/2024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99B670-84B5-3E35-DCB6-492B6FEBC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958BE7-4FDE-0EEF-9801-C3FE0ADF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9701" y="6310312"/>
            <a:ext cx="2743200" cy="365125"/>
          </a:xfrm>
        </p:spPr>
        <p:txBody>
          <a:bodyPr/>
          <a:lstStyle/>
          <a:p>
            <a:fld id="{1AC1D35C-8104-4E80-93F1-A78514CF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907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44996-2D85-80A6-C389-3AC2E3EF1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3FD284-CEF5-DDAA-F83E-6424BF084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AAB6-140D-4819-BB75-9E20B01A0089}" type="datetime1">
              <a:rPr lang="en-GB" smtClean="0"/>
              <a:t>13/11/2024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63BFA2-A99B-3C04-7893-44DB1B4BA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71363E-03E3-3D84-8159-53A199481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947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663458-EC07-18F3-BB57-91B562B04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ADAA-26D1-462F-8EB0-00580FDDAB7A}" type="datetime1">
              <a:rPr lang="en-GB" smtClean="0"/>
              <a:t>13/11/2024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156BD2-8250-B569-5293-D0278BA8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C6DE0-04D5-44BB-3838-1D6EF945C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296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8F506-31CF-FA7F-7C6F-19A7CFCEC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6E7A8D-B10B-69D7-45D1-FF2CDC988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DD945-6828-8701-F93C-9A2D973FE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7B2D-2396-43A3-A3C8-1B332951AA71}" type="datetime1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AC83F-1BF1-D08A-75A4-C261AE8CD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56868-8FD5-BCAA-DFF9-893F4DA7D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68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8E831-A6C7-C4DA-5E07-817DAC6E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87DAA-C304-71A2-A8B5-DD08D6941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47763-AF95-0B7E-DD09-CB75C177F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3B47-A000-40CA-A783-9C977DF65B27}" type="datetime1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9831F-60AE-7DC0-C753-E19FFC2CF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CD8AF-B419-0FB4-55E0-EE1B5B22E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4A40AAA5-B77A-AE0A-4D05-1C85E90E18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6610" y="58552"/>
            <a:ext cx="1408276" cy="828764"/>
          </a:xfrm>
          <a:prstGeom prst="rect">
            <a:avLst/>
          </a:prstGeom>
        </p:spPr>
      </p:pic>
      <p:pic>
        <p:nvPicPr>
          <p:cNvPr id="8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AECDE09-65B3-B666-0BDF-0B9AFC9327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906" y="141635"/>
            <a:ext cx="2718656" cy="75829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EFE858D-11FF-F1A4-F84D-50E4F7FD0C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320" y="5793269"/>
            <a:ext cx="4176464" cy="12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38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31B7E0-DA29-643A-41B3-D2CA3E73BF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2E828A-C725-5AB6-6B4C-2F038256C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3446E-FBD6-3E20-3B7A-8F5A2729E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F764-B338-430F-A4AD-E081291C1F42}" type="datetime1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054EA-4C27-2307-F009-16AF22D71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FB286-819E-B149-4696-C02A53C43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678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"/>
          <p:cNvSpPr txBox="1">
            <a:spLocks noChangeArrowheads="1"/>
          </p:cNvSpPr>
          <p:nvPr userDrawn="1"/>
        </p:nvSpPr>
        <p:spPr bwMode="auto">
          <a:xfrm>
            <a:off x="9359900" y="6140921"/>
            <a:ext cx="211031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AT" altLang="en-US" sz="1400" b="1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de-DE" altLang="en-US" sz="1200" b="1">
              <a:solidFill>
                <a:srgbClr val="003366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22"/>
          <p:cNvSpPr>
            <a:spLocks noChangeArrowheads="1"/>
          </p:cNvSpPr>
          <p:nvPr userDrawn="1"/>
        </p:nvSpPr>
        <p:spPr bwMode="auto">
          <a:xfrm>
            <a:off x="2" y="2151324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en-US" sz="1200">
              <a:latin typeface="Calibri" panose="020F0502020204030204" pitchFamily="34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 userDrawn="1"/>
        </p:nvSpPr>
        <p:spPr bwMode="auto">
          <a:xfrm>
            <a:off x="2" y="2532324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en-US" sz="1200">
              <a:latin typeface="Calibri" panose="020F0502020204030204" pitchFamily="34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>
          <a:xfrm>
            <a:off x="1006376" y="1634661"/>
            <a:ext cx="10179248" cy="714221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rgbClr val="727881"/>
                </a:solidFill>
                <a:latin typeface="Futura Bk BT" panose="020B0502020204020303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1006376" y="3861048"/>
            <a:ext cx="10179248" cy="288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Futura Bk BT" panose="020B0502020204020303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Event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1006376" y="4221088"/>
            <a:ext cx="10179248" cy="288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Futura Bk BT" panose="020B0502020204020303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6" name="Rectangle 11"/>
          <p:cNvSpPr>
            <a:spLocks noChangeArrowheads="1"/>
          </p:cNvSpPr>
          <p:nvPr userDrawn="1"/>
        </p:nvSpPr>
        <p:spPr bwMode="auto">
          <a:xfrm>
            <a:off x="0" y="4411"/>
            <a:ext cx="12192000" cy="188913"/>
          </a:xfrm>
          <a:prstGeom prst="rect">
            <a:avLst/>
          </a:prstGeom>
          <a:gradFill flip="none" rotWithShape="1">
            <a:gsLst>
              <a:gs pos="0">
                <a:srgbClr val="727881">
                  <a:shade val="30000"/>
                  <a:satMod val="115000"/>
                </a:srgbClr>
              </a:gs>
              <a:gs pos="50000">
                <a:srgbClr val="727881">
                  <a:shade val="67500"/>
                  <a:satMod val="115000"/>
                </a:srgbClr>
              </a:gs>
              <a:gs pos="100000">
                <a:srgbClr val="72788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z="1200"/>
          </a:p>
        </p:txBody>
      </p:sp>
      <p:sp>
        <p:nvSpPr>
          <p:cNvPr id="30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1006376" y="2449163"/>
            <a:ext cx="10179248" cy="3600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Futura Bk BT" panose="020B0502020204020303" pitchFamily="34" charset="0"/>
              </a:defRPr>
            </a:lvl1pPr>
          </a:lstStyle>
          <a:p>
            <a:pPr lvl="0"/>
            <a:r>
              <a:rPr lang="en-US" dirty="0"/>
              <a:t>Authors (presenter underlined)</a:t>
            </a:r>
          </a:p>
        </p:txBody>
      </p:sp>
      <p:sp>
        <p:nvSpPr>
          <p:cNvPr id="31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1006377" y="2809203"/>
            <a:ext cx="10179248" cy="3600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Futura Bk BT" panose="020B0502020204020303" pitchFamily="34" charset="0"/>
              </a:defRPr>
            </a:lvl1pPr>
          </a:lstStyle>
          <a:p>
            <a:pPr lvl="0"/>
            <a:r>
              <a:rPr lang="en-US" dirty="0"/>
              <a:t>Organization</a:t>
            </a:r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1006377" y="3182191"/>
            <a:ext cx="10179248" cy="3600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Futura Bk BT" panose="020B0502020204020303" pitchFamily="34" charset="0"/>
              </a:defRPr>
            </a:lvl1pPr>
          </a:lstStyle>
          <a:p>
            <a:pPr lvl="0"/>
            <a:r>
              <a:rPr lang="en-US" dirty="0"/>
              <a:t>Email (only presenters)</a:t>
            </a:r>
          </a:p>
        </p:txBody>
      </p:sp>
    </p:spTree>
    <p:extLst>
      <p:ext uri="{BB962C8B-B14F-4D97-AF65-F5344CB8AC3E}">
        <p14:creationId xmlns:p14="http://schemas.microsoft.com/office/powerpoint/2010/main" val="415371632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404664"/>
            <a:ext cx="10959008" cy="576064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bg2">
                    <a:lumMod val="75000"/>
                  </a:schemeClr>
                </a:solidFill>
                <a:latin typeface="Futura Bk BT" panose="020B05020202040203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4077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Futura Bk BT" panose="020B0502020204020303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Futura Bk BT" panose="020B0502020204020303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Futura Bk BT" panose="020B0502020204020303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Futura Bk BT" panose="020B0502020204020303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Futura Bk BT" panose="020B05020202040203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4077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Futura Bk BT" panose="020B0502020204020303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Futura Bk BT" panose="020B0502020204020303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Futura Bk BT" panose="020B0502020204020303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Futura Bk BT" panose="020B0502020204020303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Futura Bk BT" panose="020B05020202040203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532155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1424" y="2996952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lang="en-US" sz="3200" b="1" i="0" dirty="0" smtClean="0">
                <a:solidFill>
                  <a:schemeClr val="bg2">
                    <a:lumMod val="75000"/>
                  </a:schemeClr>
                </a:solidFill>
                <a:latin typeface="Futura Bk BT" panose="020B0502020204020303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04C464-F8D2-45CC-B36E-5F247A8BEF0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503962" y="6421174"/>
            <a:ext cx="604809" cy="3774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Futura Bk BT" panose="020B0502020204020303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Futura Bk BT" panose="020B0502020204020303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Futura Bk BT" panose="020B0502020204020303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Futura Bk BT" panose="020B0502020204020303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Futura Bk BT" panose="020B05020202040203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22863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476672"/>
            <a:ext cx="9134805" cy="504056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bg2">
                    <a:lumMod val="75000"/>
                  </a:schemeClr>
                </a:solidFill>
                <a:latin typeface="Futura Bk BT" panose="020B05020202040203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2777"/>
            <a:ext cx="5386917" cy="7620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latin typeface="Futura Bk BT" panose="020B05020202040203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Futura Bk BT" panose="020B0502020204020303" pitchFamily="34" charset="0"/>
              </a:defRPr>
            </a:lvl1pPr>
            <a:lvl2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Futura Bk BT" panose="020B0502020204020303" pitchFamily="34" charset="0"/>
              </a:defRPr>
            </a:lvl2pPr>
            <a:lvl3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Futura Bk BT" panose="020B0502020204020303" pitchFamily="34" charset="0"/>
              </a:defRPr>
            </a:lvl3pPr>
            <a:lvl4pPr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Futura Bk BT" panose="020B0502020204020303" pitchFamily="34" charset="0"/>
              </a:defRPr>
            </a:lvl4pPr>
            <a:lvl5pPr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Futura Bk BT" panose="020B05020202040203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12777"/>
            <a:ext cx="5389033" cy="7620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  <a:latin typeface="Futura Bk BT" panose="020B05020202040203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Futura Bk BT" panose="020B0502020204020303" pitchFamily="34" charset="0"/>
              </a:defRPr>
            </a:lvl1pPr>
            <a:lvl2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Futura Bk BT" panose="020B0502020204020303" pitchFamily="34" charset="0"/>
              </a:defRPr>
            </a:lvl2pPr>
            <a:lvl3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Futura Bk BT" panose="020B0502020204020303" pitchFamily="34" charset="0"/>
              </a:defRPr>
            </a:lvl3pPr>
            <a:lvl4pPr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Futura Bk BT" panose="020B0502020204020303" pitchFamily="34" charset="0"/>
              </a:defRPr>
            </a:lvl4pPr>
            <a:lvl5pPr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Futura Bk BT" panose="020B05020202040203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E8E302-DBCE-4356-8A87-ACD7C23C060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503962" y="6421174"/>
            <a:ext cx="604809" cy="3774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Futura Bk BT" panose="020B0502020204020303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Futura Bk BT" panose="020B0502020204020303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Futura Bk BT" panose="020B0502020204020303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Futura Bk BT" panose="020B0502020204020303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Futura Bk BT" panose="020B05020202040203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dirty="0"/>
              <a:t>(#)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3519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476672"/>
            <a:ext cx="11137237" cy="576064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bg2">
                    <a:lumMod val="75000"/>
                  </a:schemeClr>
                </a:solidFill>
                <a:latin typeface="Futura Bk BT" panose="020B05020202040203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3392" y="1268760"/>
            <a:ext cx="11137237" cy="47525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Futura Bk BT" panose="020B0502020204020303" pitchFamily="34" charset="0"/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Futura Bk BT" panose="020B0502020204020303" pitchFamily="34" charset="0"/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Futura Bk BT" panose="020B0502020204020303" pitchFamily="34" charset="0"/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Futura Bk BT" panose="020B0502020204020303" pitchFamily="34" charset="0"/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Futura Bk BT" panose="020B05020202040203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029531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2" y="4797152"/>
            <a:ext cx="11137237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i="0">
                <a:solidFill>
                  <a:schemeClr val="bg2">
                    <a:lumMod val="75000"/>
                  </a:schemeClr>
                </a:solidFill>
                <a:latin typeface="Futura Bk BT" panose="020B05020202040203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372" y="404667"/>
            <a:ext cx="11137237" cy="43229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Futura Bk BT" panose="020B05020202040203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1372" y="5367338"/>
            <a:ext cx="11137237" cy="65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Futura Bk BT" panose="020B05020202040203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5EF0C85-9847-44D1-BDE0-DD0FEBC352D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503962" y="6421174"/>
            <a:ext cx="604809" cy="3774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Futura Bk BT" panose="020B0502020204020303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Futura Bk BT" panose="020B0502020204020303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Futura Bk BT" panose="020B0502020204020303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Futura Bk BT" panose="020B0502020204020303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Futura Bk BT" panose="020B05020202040203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dirty="0"/>
              <a:t>(#)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35807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476672"/>
            <a:ext cx="11137237" cy="576064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bg2">
                    <a:lumMod val="75000"/>
                  </a:schemeClr>
                </a:solidFill>
                <a:latin typeface="Futura Bk BT" panose="020B05020202040203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3392" y="1268760"/>
            <a:ext cx="11137237" cy="47525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Futura Bk BT" panose="020B0502020204020303" pitchFamily="34" charset="0"/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Futura Bk BT" panose="020B0502020204020303" pitchFamily="34" charset="0"/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Futura Bk BT" panose="020B0502020204020303" pitchFamily="34" charset="0"/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Futura Bk BT" panose="020B0502020204020303" pitchFamily="34" charset="0"/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Futura Bk BT" panose="020B05020202040203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479997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"/>
          <p:cNvSpPr txBox="1">
            <a:spLocks noChangeArrowheads="1"/>
          </p:cNvSpPr>
          <p:nvPr userDrawn="1"/>
        </p:nvSpPr>
        <p:spPr bwMode="auto">
          <a:xfrm>
            <a:off x="9359900" y="6140925"/>
            <a:ext cx="21103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AT" altLang="en-US" sz="1400" b="1">
              <a:solidFill>
                <a:srgbClr val="003366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de-DE" altLang="en-US" sz="1200" b="1">
              <a:solidFill>
                <a:srgbClr val="003366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22"/>
          <p:cNvSpPr>
            <a:spLocks noChangeArrowheads="1"/>
          </p:cNvSpPr>
          <p:nvPr userDrawn="1"/>
        </p:nvSpPr>
        <p:spPr bwMode="auto">
          <a:xfrm>
            <a:off x="5" y="2151324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en-US" sz="1200">
              <a:latin typeface="Calibri" panose="020F0502020204030204" pitchFamily="34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 userDrawn="1"/>
        </p:nvSpPr>
        <p:spPr bwMode="auto">
          <a:xfrm>
            <a:off x="5" y="2532324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en-US" sz="1200">
              <a:latin typeface="Calibri" panose="020F0502020204030204" pitchFamily="34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>
          <a:xfrm>
            <a:off x="1006376" y="1634661"/>
            <a:ext cx="10179248" cy="714221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rgbClr val="727881"/>
                </a:solidFill>
                <a:latin typeface="Futura Bk BT" panose="020B0502020204020303" pitchFamily="34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1006376" y="4089333"/>
            <a:ext cx="10179248" cy="288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Futura Bk BT" panose="020B0502020204020303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6" name="Rectangle 11"/>
          <p:cNvSpPr>
            <a:spLocks noChangeArrowheads="1"/>
          </p:cNvSpPr>
          <p:nvPr userDrawn="1"/>
        </p:nvSpPr>
        <p:spPr bwMode="auto">
          <a:xfrm>
            <a:off x="0" y="4"/>
            <a:ext cx="12192000" cy="188913"/>
          </a:xfrm>
          <a:prstGeom prst="rect">
            <a:avLst/>
          </a:prstGeom>
          <a:solidFill>
            <a:srgbClr val="727881"/>
          </a:solidFill>
          <a:ln>
            <a:noFill/>
          </a:ln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6993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ofolio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246555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E3FA8-BC81-0318-B2E9-644557C1C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078E8-2471-6504-868D-0C38508CD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4E8AF-4713-1959-E748-6173C0B4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439B-B941-4C32-AB79-B0693A8C1CD5}" type="datetime1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5B3D3-4EED-D2B1-4764-81A112A0D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93C11-412C-D72A-380A-E4AF9E134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932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69BD3A3A-A6B1-5EBD-E428-AE167C0A1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EF808-DD43-40CA-BE73-91C7C52FB6D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45A60F66-FE0B-B6A6-914D-3D5517AF9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6798726-F202-942F-EFF5-49E0DFCDF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0735-A5E5-4FC3-9B74-EF1EEA20B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7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9C8E1-EC95-329C-78D0-40FE3AD93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043E1-819F-8966-B36D-95920DEDD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2E043-FD29-567B-432F-8740FBEB1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446C5-B6AA-8F11-2087-E288F88F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4C05-A021-4675-8681-9AD1B873B551}" type="datetime1">
              <a:rPr lang="en-GB" smtClean="0"/>
              <a:t>13/11/2024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572C6-0CD0-B02D-94F1-19D327033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B12F4-EFC8-28C5-7C01-157CA9D7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899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A6E6B-E9B9-C8B9-CD20-6D139C03E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E967C-9B8F-0623-FCA1-2DAF84CD4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52247D-0959-13D0-7008-A948D0635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4A9D5E-432D-D6CC-95C3-4CFE3850C3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FDA5F6-D329-00BA-F36A-6C449E35B7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0B9B4E-0315-DFA1-B256-7C6BA75F0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C397-C5F7-4DFC-B11B-E5971648CB70}" type="datetime1">
              <a:rPr lang="en-GB" smtClean="0"/>
              <a:t>13/11/2024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99B670-84B5-3E35-DCB6-492B6FEBC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958BE7-4FDE-0EEF-9801-C3FE0ADF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60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44996-2D85-80A6-C389-3AC2E3EF1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3FD284-CEF5-DDAA-F83E-6424BF084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C605-6A1D-4EE3-A543-D3EE8B09B156}" type="datetime1">
              <a:rPr lang="en-GB" smtClean="0"/>
              <a:t>13/11/2024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63BFA2-A99B-3C04-7893-44DB1B4BA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71363E-03E3-3D84-8159-53A199481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737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663458-EC07-18F3-BB57-91B562B04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979D-69BC-46A7-AF6C-AF562E99207B}" type="datetime1">
              <a:rPr lang="en-GB" smtClean="0"/>
              <a:t>13/11/2024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156BD2-8250-B569-5293-D0278BA8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C6DE0-04D5-44BB-3838-1D6EF945C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23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6DF6E-54EF-6CE6-9113-E7877CFFB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48144-A090-1461-D09D-D9A6B6703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356966-018F-2D73-8EE0-A746CD042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607CEC-18C2-2949-150C-4D271A760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BEDF-8163-466E-BBD7-C4FDC664B03E}" type="datetime1">
              <a:rPr lang="en-GB" smtClean="0"/>
              <a:t>13/11/2024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DA9C76-EB5E-A000-B114-85909835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FF50E-AA8E-D33E-257D-F632792E0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59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369DD-B801-A0F3-2E9C-9445737F2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9D0C69-40B3-6676-A8A5-72E0161EC0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6FA5B-78FA-CB35-6605-6D62D11E2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9D624-765F-2484-7F5F-A4BF7CF6D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9CB8-4F18-4415-A645-41C0DA88AC15}" type="datetime1">
              <a:rPr lang="en-GB" smtClean="0"/>
              <a:t>13/11/2024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A8065-51B8-327D-0CDD-71B834502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DB7B0-E290-7CCE-3225-24B9FCCCE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6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1CFD60-1CA7-7E4D-EA3C-5132F6032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53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8B868-F90C-9551-529B-94DF702FA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8353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F9700-875F-CA33-D433-9F0BA705A9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7939964-F040-4F22-8F34-982741DCE6D8}" type="datetime1">
              <a:rPr lang="en-GB" smtClean="0"/>
              <a:t>13/11/2024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4DA80-CDF1-6F2C-6349-71C6CC7070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BC1FC-8D83-95FC-840A-CB1D6B2DB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30354" y="63460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AC1D35C-8104-4E80-93F1-A78514CFB5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104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1CFD60-1CA7-7E4D-EA3C-5132F6032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85" y="365125"/>
            <a:ext cx="113402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8B868-F90C-9551-529B-94DF702FA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286" y="1825625"/>
            <a:ext cx="113402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F9700-875F-CA33-D433-9F0BA705A9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328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6C185FC1-B9C5-4935-B34D-D8514C870A33}" type="datetime1">
              <a:rPr lang="en-GB" smtClean="0"/>
              <a:t>13/11/2024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4DA80-CDF1-6F2C-6349-71C6CC7070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BC1FC-8D83-95FC-840A-CB1D6B2DB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970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AC1D35C-8104-4E80-93F1-A78514CFB55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FA41EB-0999-F6EC-7DE1-3C4C04A3BE0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08361" y="54202"/>
            <a:ext cx="6102625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4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0" r:id="rId8"/>
    <p:sldLayoutId id="2147483671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3455029" y="6687064"/>
            <a:ext cx="8736971" cy="148461"/>
          </a:xfrm>
          <a:prstGeom prst="rect">
            <a:avLst/>
          </a:prstGeom>
          <a:solidFill>
            <a:srgbClr val="29517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200" dirty="0"/>
          </a:p>
        </p:txBody>
      </p:sp>
      <p:sp>
        <p:nvSpPr>
          <p:cNvPr id="1027" name="Rectangle 22"/>
          <p:cNvSpPr>
            <a:spLocks noChangeArrowheads="1"/>
          </p:cNvSpPr>
          <p:nvPr userDrawn="1"/>
        </p:nvSpPr>
        <p:spPr bwMode="auto">
          <a:xfrm>
            <a:off x="2" y="2871404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en-US" sz="1200"/>
          </a:p>
        </p:txBody>
      </p:sp>
      <p:sp>
        <p:nvSpPr>
          <p:cNvPr id="1036" name="Rectangle 11"/>
          <p:cNvSpPr>
            <a:spLocks noChangeArrowheads="1"/>
          </p:cNvSpPr>
          <p:nvPr userDrawn="1"/>
        </p:nvSpPr>
        <p:spPr bwMode="auto">
          <a:xfrm>
            <a:off x="0" y="3"/>
            <a:ext cx="6096000" cy="282407"/>
          </a:xfrm>
          <a:prstGeom prst="rect">
            <a:avLst/>
          </a:prstGeom>
          <a:solidFill>
            <a:srgbClr val="224260"/>
          </a:solidFill>
          <a:ln>
            <a:noFill/>
          </a:ln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z="1200"/>
          </a:p>
        </p:txBody>
      </p:sp>
      <p:sp>
        <p:nvSpPr>
          <p:cNvPr id="13" name="Rectangle 1"/>
          <p:cNvSpPr>
            <a:spLocks noChangeArrowheads="1"/>
          </p:cNvSpPr>
          <p:nvPr userDrawn="1"/>
        </p:nvSpPr>
        <p:spPr bwMode="auto">
          <a:xfrm flipV="1">
            <a:off x="0" y="6824448"/>
            <a:ext cx="12192000" cy="56792"/>
          </a:xfrm>
          <a:prstGeom prst="rect">
            <a:avLst/>
          </a:prstGeom>
          <a:solidFill>
            <a:srgbClr val="224260"/>
          </a:solidFill>
          <a:ln>
            <a:noFill/>
          </a:ln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z="1200"/>
          </a:p>
        </p:txBody>
      </p:sp>
      <p:sp>
        <p:nvSpPr>
          <p:cNvPr id="20" name="Rectangle 11"/>
          <p:cNvSpPr>
            <a:spLocks noChangeArrowheads="1"/>
          </p:cNvSpPr>
          <p:nvPr userDrawn="1"/>
        </p:nvSpPr>
        <p:spPr bwMode="auto">
          <a:xfrm>
            <a:off x="6084576" y="-1"/>
            <a:ext cx="6107424" cy="282408"/>
          </a:xfrm>
          <a:prstGeom prst="rect">
            <a:avLst/>
          </a:prstGeom>
          <a:solidFill>
            <a:srgbClr val="2D587F"/>
          </a:solidFill>
          <a:ln>
            <a:noFill/>
          </a:ln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z="1200" dirty="0"/>
          </a:p>
        </p:txBody>
      </p:sp>
      <p:sp>
        <p:nvSpPr>
          <p:cNvPr id="21" name="Footer Placeholder 3"/>
          <p:cNvSpPr txBox="1">
            <a:spLocks/>
          </p:cNvSpPr>
          <p:nvPr userDrawn="1"/>
        </p:nvSpPr>
        <p:spPr>
          <a:xfrm>
            <a:off x="6096000" y="3"/>
            <a:ext cx="6116856" cy="2824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hr-HR" sz="1000" b="1" dirty="0">
                <a:solidFill>
                  <a:schemeClr val="bg1"/>
                </a:solidFill>
                <a:latin typeface="Futura Bk BT" panose="020B0502020204020303" pitchFamily="34" charset="0"/>
              </a:rPr>
              <a:t>LARES - FER</a:t>
            </a:r>
            <a:endParaRPr lang="hr-BA" sz="1000" b="1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25" name="Footer Placeholder 3"/>
          <p:cNvSpPr txBox="1">
            <a:spLocks/>
          </p:cNvSpPr>
          <p:nvPr userDrawn="1"/>
        </p:nvSpPr>
        <p:spPr>
          <a:xfrm>
            <a:off x="4057186" y="6510891"/>
            <a:ext cx="8134435" cy="178357"/>
          </a:xfrm>
          <a:prstGeom prst="rect">
            <a:avLst/>
          </a:prstGeom>
          <a:solidFill>
            <a:srgbClr val="2D587F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4297750F-EAC2-4BAA-BD38-466B06DE7E0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560055" y="6443743"/>
            <a:ext cx="5487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C2283BC-05BE-4B33-8AF0-9BA785EC381E}" type="slidenum">
              <a:rPr lang="hr-HR" altLang="en-US" sz="1200" smtClean="0">
                <a:solidFill>
                  <a:srgbClr val="224260"/>
                </a:solidFill>
                <a:latin typeface="Futura Bk BT" panose="020B0502020204020303" pitchFamily="34" charset="0"/>
              </a:rPr>
              <a:pPr eaLnBrk="1" hangingPunct="1">
                <a:defRPr/>
              </a:pPr>
              <a:t>‹#›</a:t>
            </a:fld>
            <a:endParaRPr lang="hr-HR" altLang="en-US" sz="1000" dirty="0">
              <a:solidFill>
                <a:srgbClr val="224260"/>
              </a:solidFill>
              <a:latin typeface="Futura Bk BT" panose="020B05020202040203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A089F2-730F-4084-85A2-E688D73D2FF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8029" y="6309050"/>
            <a:ext cx="1412324" cy="459164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F3F87C06-357F-451C-B3A2-6A146309E2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1" t="27268" r="16591" b="27268"/>
          <a:stretch/>
        </p:blipFill>
        <p:spPr>
          <a:xfrm>
            <a:off x="234098" y="6345045"/>
            <a:ext cx="113142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9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000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000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000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00066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00066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00066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00066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24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.png"/><Relationship Id="rId2" Type="http://schemas.openxmlformats.org/officeDocument/2006/relationships/hyperlink" Target="https://danup2gas.eu/optimizationtool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lares.fer.hr/" TargetMode="Externa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8A7C6-9028-97CE-5CAB-BA6432933C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040" y="2372152"/>
            <a:ext cx="7936066" cy="238760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/>
              <a:t>Joint sizing-operation optimization for investment de-risking</a:t>
            </a:r>
            <a:endParaRPr lang="en-GB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45DBE6-4A23-EC33-3ADB-DF3CEAA95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345" y="4917882"/>
            <a:ext cx="10778775" cy="1655762"/>
          </a:xfrm>
        </p:spPr>
        <p:txBody>
          <a:bodyPr>
            <a:noAutofit/>
          </a:bodyPr>
          <a:lstStyle/>
          <a:p>
            <a:pPr algn="l"/>
            <a:br>
              <a:rPr lang="en-GB" dirty="0"/>
            </a:br>
            <a:r>
              <a:rPr lang="sl-SI" b="1" dirty="0"/>
              <a:t>Prof. Mario Vašak, University of Zagreb Faculty of Electrical Engneering and Computing</a:t>
            </a:r>
          </a:p>
          <a:p>
            <a:pPr algn="l"/>
            <a:r>
              <a:rPr lang="sl-SI" b="1" dirty="0"/>
              <a:t>Laboratory for Renewable Energy Systems</a:t>
            </a:r>
          </a:p>
          <a:p>
            <a:pPr algn="l"/>
            <a:r>
              <a:rPr lang="sl-SI" b="1" dirty="0"/>
              <a:t>14 November 2024, Nova Gorica</a:t>
            </a:r>
          </a:p>
          <a:p>
            <a:pPr algn="l"/>
            <a:br>
              <a:rPr lang="en-GB" b="1" dirty="0"/>
            </a:br>
            <a:endParaRPr lang="en-GB" dirty="0"/>
          </a:p>
          <a:p>
            <a:pPr algn="l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30871B-1120-3F6B-6F4A-84C1C0546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45" y="390102"/>
            <a:ext cx="4138560" cy="247692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C05A897D-82C7-6968-A1EB-EA8B5BC3D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735" y="109789"/>
            <a:ext cx="3416086" cy="2010351"/>
          </a:xfrm>
          <a:prstGeom prst="rect">
            <a:avLst/>
          </a:prstGeom>
        </p:spPr>
      </p:pic>
      <p:pic>
        <p:nvPicPr>
          <p:cNvPr id="8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5F587C7-CD93-3BCF-3279-5CC0CE44A9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735" y="3734401"/>
            <a:ext cx="2718656" cy="75829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92DD8587-8117-F856-4EB4-75540DD0DA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932" y="2372152"/>
            <a:ext cx="4176464" cy="12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55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54F40-9597-ACBE-AE88-1923DF4BC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Plan, dijagram&#10;&#10;Opis je automatski generiran">
            <a:extLst>
              <a:ext uri="{FF2B5EF4-FFF2-40B4-BE49-F238E27FC236}">
                <a16:creationId xmlns:a16="http://schemas.microsoft.com/office/drawing/2014/main" id="{DCAA6767-5B43-E322-EA71-8C485787A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21" y="1234898"/>
            <a:ext cx="7629917" cy="512145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AAA96E4-6562-9753-2837-AE6AB3CD0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2323"/>
            <a:ext cx="10515600" cy="915035"/>
          </a:xfrm>
        </p:spPr>
        <p:txBody>
          <a:bodyPr anchor="ctr">
            <a:normAutofit/>
          </a:bodyPr>
          <a:lstStyle/>
          <a:p>
            <a:r>
              <a:rPr lang="sl-SI" sz="3200" dirty="0">
                <a:latin typeface="Abadi" panose="020B0604020104020204" pitchFamily="34" charset="0"/>
              </a:rPr>
              <a:t>Investment in an energy hub</a:t>
            </a:r>
            <a:endParaRPr lang="en-GB" sz="3200" dirty="0">
              <a:latin typeface="Abadi" panose="020B0604020104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9D86251-5BD6-219F-701B-78BF05CC275B}"/>
              </a:ext>
            </a:extLst>
          </p:cNvPr>
          <p:cNvSpPr txBox="1">
            <a:spLocks/>
          </p:cNvSpPr>
          <p:nvPr/>
        </p:nvSpPr>
        <p:spPr>
          <a:xfrm>
            <a:off x="381000" y="1289304"/>
            <a:ext cx="11286744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8F9A03F-8C0E-E1D3-2ACA-4E552209175E}"/>
              </a:ext>
            </a:extLst>
          </p:cNvPr>
          <p:cNvSpPr txBox="1">
            <a:spLocks/>
          </p:cNvSpPr>
          <p:nvPr/>
        </p:nvSpPr>
        <p:spPr>
          <a:xfrm>
            <a:off x="268362" y="1937847"/>
            <a:ext cx="4262974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What set of technologies to use?</a:t>
            </a:r>
          </a:p>
          <a:p>
            <a:endParaRPr lang="sl-SI" dirty="0"/>
          </a:p>
          <a:p>
            <a:r>
              <a:rPr lang="sl-SI" dirty="0"/>
              <a:t>What should be the sizes of its components?</a:t>
            </a:r>
          </a:p>
          <a:p>
            <a:endParaRPr lang="sl-SI" dirty="0"/>
          </a:p>
          <a:p>
            <a:r>
              <a:rPr lang="sl-SI" dirty="0"/>
              <a:t>How should it be operated?</a:t>
            </a:r>
          </a:p>
          <a:p>
            <a:r>
              <a:rPr lang="sl-SI" dirty="0"/>
              <a:t>... in </a:t>
            </a:r>
            <a:r>
              <a:rPr lang="sl-SI" b="1" u="sng" dirty="0"/>
              <a:t>very dynamic </a:t>
            </a:r>
            <a:r>
              <a:rPr lang="sl-SI" dirty="0"/>
              <a:t>market, technical and environmental conditions </a:t>
            </a:r>
          </a:p>
          <a:p>
            <a:pPr marL="457200" indent="-457200">
              <a:buAutoNum type="arabicPeriod"/>
            </a:pPr>
            <a:endParaRPr lang="sl-SI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84F41-6C8A-07F6-D070-B029436B4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2</a:t>
            </a:fld>
            <a:endParaRPr lang="en-GB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3BFD62F6-305C-982D-EDB4-5C4350DC1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6610" y="58552"/>
            <a:ext cx="1408276" cy="828764"/>
          </a:xfrm>
          <a:prstGeom prst="rect">
            <a:avLst/>
          </a:prstGeom>
        </p:spPr>
      </p:pic>
      <p:pic>
        <p:nvPicPr>
          <p:cNvPr id="9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2533539-59D7-1783-7085-394EC70F80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906" y="141635"/>
            <a:ext cx="2718656" cy="75829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C117E20B-0A35-458B-0FD9-337E7BF5C3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785" y="6141459"/>
            <a:ext cx="2821735" cy="8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1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65538-6F69-0634-48E5-6B05A8CD3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08492AF-9892-A3C1-C41F-AF472BE6B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2323"/>
            <a:ext cx="10515600" cy="915035"/>
          </a:xfrm>
        </p:spPr>
        <p:txBody>
          <a:bodyPr anchor="ctr">
            <a:normAutofit/>
          </a:bodyPr>
          <a:lstStyle/>
          <a:p>
            <a:r>
              <a:rPr lang="sl-SI" sz="3200" dirty="0">
                <a:latin typeface="Abadi" panose="020B0604020104020204" pitchFamily="34" charset="0"/>
              </a:rPr>
              <a:t>Investment in an energy hub</a:t>
            </a:r>
            <a:endParaRPr lang="en-GB" sz="3200" dirty="0">
              <a:latin typeface="Abadi" panose="020B0604020104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8D6C30-F077-0EB9-F1A1-EC46BB3D1124}"/>
              </a:ext>
            </a:extLst>
          </p:cNvPr>
          <p:cNvSpPr txBox="1">
            <a:spLocks/>
          </p:cNvSpPr>
          <p:nvPr/>
        </p:nvSpPr>
        <p:spPr>
          <a:xfrm>
            <a:off x="381000" y="1289304"/>
            <a:ext cx="11286744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A6D894F-624E-F5C6-CC8B-F0E87856DBB7}"/>
              </a:ext>
            </a:extLst>
          </p:cNvPr>
          <p:cNvSpPr txBox="1">
            <a:spLocks/>
          </p:cNvSpPr>
          <p:nvPr/>
        </p:nvSpPr>
        <p:spPr>
          <a:xfrm>
            <a:off x="358902" y="1917065"/>
            <a:ext cx="36187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3200" dirty="0"/>
              <a:t>Strongly interdependent decisions!</a:t>
            </a:r>
          </a:p>
          <a:p>
            <a:endParaRPr lang="sl-SI" sz="3200" dirty="0"/>
          </a:p>
          <a:p>
            <a:endParaRPr lang="sl-SI" sz="3200" dirty="0"/>
          </a:p>
          <a:p>
            <a:r>
              <a:rPr lang="sl-SI" sz="3200" dirty="0"/>
              <a:t>The only right thing: </a:t>
            </a:r>
          </a:p>
          <a:p>
            <a:r>
              <a:rPr lang="sl-SI" sz="3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Optimize all at once!</a:t>
            </a:r>
          </a:p>
          <a:p>
            <a:pPr marL="457200" indent="-457200">
              <a:buAutoNum type="arabicPeriod"/>
            </a:pPr>
            <a:endParaRPr lang="sl-SI" sz="3200" dirty="0"/>
          </a:p>
          <a:p>
            <a:endParaRPr lang="en-GB" sz="3200" dirty="0"/>
          </a:p>
          <a:p>
            <a:endParaRPr lang="en-GB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104A1A-6769-E088-F0EE-E82B0A6B4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3</a:t>
            </a:fld>
            <a:endParaRPr lang="en-GB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D99CEE59-88D3-1836-0B8D-BE6840C46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6610" y="58552"/>
            <a:ext cx="1408276" cy="828764"/>
          </a:xfrm>
          <a:prstGeom prst="rect">
            <a:avLst/>
          </a:prstGeom>
        </p:spPr>
      </p:pic>
      <p:pic>
        <p:nvPicPr>
          <p:cNvPr id="8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DB3E919-3A46-36F6-8705-D7A7AD91C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906" y="141635"/>
            <a:ext cx="2718656" cy="75829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DCB433A-FD00-6A8B-BB3C-AD3C154D20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785" y="6141459"/>
            <a:ext cx="2821735" cy="851193"/>
          </a:xfrm>
          <a:prstGeom prst="rect">
            <a:avLst/>
          </a:prstGeom>
        </p:spPr>
      </p:pic>
      <p:pic>
        <p:nvPicPr>
          <p:cNvPr id="10" name="Slika 9" descr="Slika na kojoj se prikazuje Plan, dijagram&#10;&#10;Opis je automatski generiran">
            <a:extLst>
              <a:ext uri="{FF2B5EF4-FFF2-40B4-BE49-F238E27FC236}">
                <a16:creationId xmlns:a16="http://schemas.microsoft.com/office/drawing/2014/main" id="{E46094F9-2BE2-CD38-6888-483B33C00A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21" y="1234898"/>
            <a:ext cx="7629917" cy="512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4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8EED7-A30E-E8FA-E631-E47E1C8AA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9BFF2-2586-50AA-804B-3A60398F0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02" y="68707"/>
            <a:ext cx="1083945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z="3200" dirty="0">
                <a:latin typeface="Abadi" panose="020B0604020104020204" pitchFamily="34" charset="0"/>
              </a:rPr>
              <a:t>Joint sizing-operation optimization tool for energy hubs</a:t>
            </a:r>
            <a:endParaRPr lang="en-GB" sz="3200" dirty="0">
              <a:latin typeface="Abadi" panose="020B06040201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26A06-0663-2055-C1DE-24DF004F7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4</a:t>
            </a:fld>
            <a:endParaRPr lang="en-GB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5A48A04-91F6-BDBE-60D9-2A795BC65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286" y="1394270"/>
            <a:ext cx="6621860" cy="4963668"/>
          </a:xfrm>
        </p:spPr>
        <p:txBody>
          <a:bodyPr>
            <a:normAutofit fontScale="92500" lnSpcReduction="20000"/>
          </a:bodyPr>
          <a:lstStyle/>
          <a:p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first</a:t>
            </a:r>
            <a:r>
              <a:rPr lang="hr-HR" dirty="0"/>
              <a:t> </a:t>
            </a:r>
            <a:r>
              <a:rPr lang="hr-HR" dirty="0" err="1"/>
              <a:t>version</a:t>
            </a:r>
            <a:r>
              <a:rPr lang="hr-HR" dirty="0"/>
              <a:t> </a:t>
            </a:r>
            <a:r>
              <a:rPr lang="hr-HR" dirty="0" err="1"/>
              <a:t>fully</a:t>
            </a:r>
            <a:r>
              <a:rPr lang="hr-HR" dirty="0"/>
              <a:t> </a:t>
            </a:r>
            <a:r>
              <a:rPr lang="hr-HR" dirty="0" err="1"/>
              <a:t>developed</a:t>
            </a:r>
            <a:r>
              <a:rPr lang="hr-HR" dirty="0"/>
              <a:t> for a </a:t>
            </a:r>
            <a:r>
              <a:rPr lang="hr-HR" dirty="0" err="1"/>
              <a:t>broad</a:t>
            </a:r>
            <a:r>
              <a:rPr lang="hr-HR" dirty="0"/>
              <a:t> set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power</a:t>
            </a:r>
            <a:r>
              <a:rPr lang="hr-HR" dirty="0"/>
              <a:t>-to-gas </a:t>
            </a:r>
            <a:r>
              <a:rPr lang="hr-HR" dirty="0" err="1"/>
              <a:t>technologies</a:t>
            </a:r>
            <a:endParaRPr lang="hr-HR" dirty="0"/>
          </a:p>
          <a:p>
            <a:r>
              <a:rPr lang="hr-HR" dirty="0" err="1"/>
              <a:t>Available</a:t>
            </a:r>
            <a:r>
              <a:rPr lang="hr-HR" dirty="0"/>
              <a:t> for download,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manuals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video </a:t>
            </a:r>
            <a:r>
              <a:rPr lang="hr-HR" dirty="0">
                <a:hlinkClick r:id="rId2"/>
              </a:rPr>
              <a:t>https://danup2gas.eu/optimizationtool</a:t>
            </a:r>
            <a:r>
              <a:rPr lang="hr-HR" dirty="0"/>
              <a:t> </a:t>
            </a:r>
          </a:p>
          <a:p>
            <a:endParaRPr lang="hr-HR" dirty="0"/>
          </a:p>
          <a:p>
            <a:r>
              <a:rPr lang="hr-HR" dirty="0"/>
              <a:t>Excel-</a:t>
            </a:r>
            <a:r>
              <a:rPr lang="hr-HR" dirty="0" err="1"/>
              <a:t>based</a:t>
            </a:r>
            <a:r>
              <a:rPr lang="hr-HR" dirty="0"/>
              <a:t> </a:t>
            </a:r>
            <a:r>
              <a:rPr lang="hr-HR" dirty="0" err="1"/>
              <a:t>tool</a:t>
            </a:r>
            <a:r>
              <a:rPr lang="hr-HR" dirty="0"/>
              <a:t>: </a:t>
            </a:r>
          </a:p>
          <a:p>
            <a:pPr lvl="1"/>
            <a:r>
              <a:rPr lang="hr-HR" dirty="0"/>
              <a:t>Set </a:t>
            </a:r>
            <a:r>
              <a:rPr lang="hr-HR" dirty="0" err="1"/>
              <a:t>technology</a:t>
            </a:r>
            <a:r>
              <a:rPr lang="hr-HR" dirty="0"/>
              <a:t> </a:t>
            </a:r>
            <a:r>
              <a:rPr lang="hr-HR" dirty="0" err="1"/>
              <a:t>parameters</a:t>
            </a:r>
            <a:endParaRPr lang="hr-HR" dirty="0"/>
          </a:p>
          <a:p>
            <a:pPr lvl="1"/>
            <a:r>
              <a:rPr lang="hr-HR" dirty="0" err="1"/>
              <a:t>Define</a:t>
            </a:r>
            <a:r>
              <a:rPr lang="hr-HR" dirty="0"/>
              <a:t> market </a:t>
            </a:r>
            <a:r>
              <a:rPr lang="hr-HR" dirty="0" err="1"/>
              <a:t>conditions</a:t>
            </a:r>
            <a:endParaRPr lang="hr-HR" dirty="0"/>
          </a:p>
          <a:p>
            <a:pPr lvl="1"/>
            <a:r>
              <a:rPr lang="hr-HR" dirty="0" err="1"/>
              <a:t>Embed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existing</a:t>
            </a:r>
            <a:r>
              <a:rPr lang="hr-HR" dirty="0"/>
              <a:t> </a:t>
            </a:r>
            <a:r>
              <a:rPr lang="hr-HR" dirty="0" err="1"/>
              <a:t>consumer</a:t>
            </a:r>
            <a:r>
              <a:rPr lang="hr-HR" dirty="0"/>
              <a:t>/</a:t>
            </a:r>
            <a:r>
              <a:rPr lang="hr-HR" dirty="0" err="1"/>
              <a:t>renewable</a:t>
            </a:r>
            <a:r>
              <a:rPr lang="hr-HR" dirty="0"/>
              <a:t> </a:t>
            </a:r>
            <a:r>
              <a:rPr lang="hr-HR" dirty="0" err="1"/>
              <a:t>energy</a:t>
            </a:r>
            <a:r>
              <a:rPr lang="hr-HR" dirty="0"/>
              <a:t> </a:t>
            </a:r>
            <a:r>
              <a:rPr lang="hr-HR" dirty="0" err="1"/>
              <a:t>plant</a:t>
            </a:r>
            <a:endParaRPr lang="hr-HR" dirty="0"/>
          </a:p>
          <a:p>
            <a:r>
              <a:rPr lang="hr-HR" dirty="0"/>
              <a:t>Press </a:t>
            </a:r>
            <a:r>
              <a:rPr lang="hr-HR" dirty="0" err="1"/>
              <a:t>optimize</a:t>
            </a:r>
            <a:r>
              <a:rPr lang="hr-HR" dirty="0"/>
              <a:t> </a:t>
            </a:r>
            <a:r>
              <a:rPr lang="hr-HR" dirty="0">
                <a:sym typeface="Wingdings" panose="05000000000000000000" pitchFamily="2" charset="2"/>
              </a:rPr>
              <a:t>&amp; </a:t>
            </a:r>
            <a:r>
              <a:rPr lang="hr-HR" dirty="0" err="1">
                <a:sym typeface="Wingdings" panose="05000000000000000000" pitchFamily="2" charset="2"/>
              </a:rPr>
              <a:t>get</a:t>
            </a:r>
            <a:r>
              <a:rPr lang="hr-HR" dirty="0">
                <a:sym typeface="Wingdings" panose="05000000000000000000" pitchFamily="2" charset="2"/>
              </a:rPr>
              <a:t>: </a:t>
            </a:r>
          </a:p>
          <a:p>
            <a:pPr lvl="1"/>
            <a:r>
              <a:rPr lang="hr-HR" dirty="0" err="1">
                <a:solidFill>
                  <a:srgbClr val="FF0000"/>
                </a:solidFill>
                <a:sym typeface="Wingdings" panose="05000000000000000000" pitchFamily="2" charset="2"/>
              </a:rPr>
              <a:t>optimal</a:t>
            </a:r>
            <a:r>
              <a:rPr lang="hr-HR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hr-HR" dirty="0" err="1">
                <a:solidFill>
                  <a:srgbClr val="FF0000"/>
                </a:solidFill>
                <a:sym typeface="Wingdings" panose="05000000000000000000" pitchFamily="2" charset="2"/>
              </a:rPr>
              <a:t>sizes</a:t>
            </a:r>
            <a:r>
              <a:rPr lang="hr-HR" dirty="0">
                <a:sym typeface="Wingdings" panose="05000000000000000000" pitchFamily="2" charset="2"/>
              </a:rPr>
              <a:t>, </a:t>
            </a:r>
          </a:p>
          <a:p>
            <a:pPr lvl="1"/>
            <a:r>
              <a:rPr lang="hr-HR" dirty="0" err="1">
                <a:solidFill>
                  <a:schemeClr val="tx2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year-round</a:t>
            </a:r>
            <a:r>
              <a:rPr lang="hr-HR" dirty="0">
                <a:solidFill>
                  <a:schemeClr val="tx2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hr-HR" dirty="0" err="1">
                <a:solidFill>
                  <a:schemeClr val="tx2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operation</a:t>
            </a:r>
            <a:r>
              <a:rPr lang="hr-HR" dirty="0">
                <a:solidFill>
                  <a:schemeClr val="tx2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hr-HR" dirty="0" err="1">
                <a:solidFill>
                  <a:schemeClr val="tx2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schedule</a:t>
            </a:r>
            <a:r>
              <a:rPr lang="hr-HR" dirty="0">
                <a:solidFill>
                  <a:schemeClr val="tx2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,</a:t>
            </a:r>
            <a:r>
              <a:rPr lang="hr-HR" dirty="0">
                <a:sym typeface="Wingdings" panose="05000000000000000000" pitchFamily="2" charset="2"/>
              </a:rPr>
              <a:t> </a:t>
            </a:r>
            <a:r>
              <a:rPr lang="hr-HR" dirty="0" err="1">
                <a:sym typeface="Wingdings" panose="05000000000000000000" pitchFamily="2" charset="2"/>
              </a:rPr>
              <a:t>and</a:t>
            </a:r>
            <a:endParaRPr lang="hr-HR" dirty="0">
              <a:sym typeface="Wingdings" panose="05000000000000000000" pitchFamily="2" charset="2"/>
            </a:endParaRPr>
          </a:p>
          <a:p>
            <a:pPr lvl="1"/>
            <a:r>
              <a:rPr lang="hr-HR" dirty="0">
                <a:solidFill>
                  <a:srgbClr val="00B050"/>
                </a:solidFill>
                <a:sym typeface="Wingdings" panose="05000000000000000000" pitchFamily="2" charset="2"/>
              </a:rPr>
              <a:t>techno-</a:t>
            </a:r>
            <a:r>
              <a:rPr lang="hr-HR" dirty="0" err="1">
                <a:solidFill>
                  <a:srgbClr val="00B050"/>
                </a:solidFill>
                <a:sym typeface="Wingdings" panose="05000000000000000000" pitchFamily="2" charset="2"/>
              </a:rPr>
              <a:t>economical</a:t>
            </a:r>
            <a:r>
              <a:rPr lang="hr-HR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hr-HR" dirty="0" err="1">
                <a:solidFill>
                  <a:srgbClr val="00B050"/>
                </a:solidFill>
                <a:sym typeface="Wingdings" panose="05000000000000000000" pitchFamily="2" charset="2"/>
              </a:rPr>
              <a:t>analysis</a:t>
            </a:r>
            <a:endParaRPr lang="hr-HR" dirty="0">
              <a:solidFill>
                <a:srgbClr val="00B050"/>
              </a:solidFill>
            </a:endParaRPr>
          </a:p>
          <a:p>
            <a:pPr lvl="1"/>
            <a:endParaRPr lang="en-US" dirty="0"/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ED735894-2538-7C36-26C9-F839B51CBA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79861"/>
              </p:ext>
            </p:extLst>
          </p:nvPr>
        </p:nvGraphicFramePr>
        <p:xfrm>
          <a:off x="6955146" y="1069418"/>
          <a:ext cx="5155308" cy="2301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12584520" imgH="5619600" progId="PBrush">
                  <p:embed/>
                </p:oleObj>
              </mc:Choice>
              <mc:Fallback>
                <p:oleObj name="Bitmap Image" r:id="rId3" imgW="12584520" imgH="5619600" progId="PBrush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ED735894-2538-7C36-26C9-F839B51CBA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55146" y="1069418"/>
                        <a:ext cx="5155308" cy="2301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Slika 8">
            <a:extLst>
              <a:ext uri="{FF2B5EF4-FFF2-40B4-BE49-F238E27FC236}">
                <a16:creationId xmlns:a16="http://schemas.microsoft.com/office/drawing/2014/main" id="{10ACB171-4C64-264B-DD10-16996E3E88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298" y="3539404"/>
            <a:ext cx="4303267" cy="3114269"/>
          </a:xfrm>
          <a:prstGeom prst="rect">
            <a:avLst/>
          </a:prstGeom>
        </p:spPr>
      </p:pic>
      <p:sp>
        <p:nvSpPr>
          <p:cNvPr id="10" name="Strelica: prema dolje 9">
            <a:extLst>
              <a:ext uri="{FF2B5EF4-FFF2-40B4-BE49-F238E27FC236}">
                <a16:creationId xmlns:a16="http://schemas.microsoft.com/office/drawing/2014/main" id="{BAB44357-AD11-D1C5-6BFE-34288E035927}"/>
              </a:ext>
            </a:extLst>
          </p:cNvPr>
          <p:cNvSpPr/>
          <p:nvPr/>
        </p:nvSpPr>
        <p:spPr>
          <a:xfrm>
            <a:off x="9253330" y="3062694"/>
            <a:ext cx="412474" cy="55018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2287ECDC-4E92-33B9-E04E-F05B58890C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6610" y="58552"/>
            <a:ext cx="1408276" cy="828764"/>
          </a:xfrm>
          <a:prstGeom prst="rect">
            <a:avLst/>
          </a:prstGeom>
        </p:spPr>
      </p:pic>
      <p:pic>
        <p:nvPicPr>
          <p:cNvPr id="12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88563D0-21FF-5EB4-F00B-E1DE82E202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566" y="5856635"/>
            <a:ext cx="2718656" cy="758296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A4448D39-952D-1ED3-D58E-B87E1DD087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785" y="6141459"/>
            <a:ext cx="2821735" cy="8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5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DF527-8EA5-112A-4DBC-A1BE12BDB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77712-6F55-BDEB-A2D7-4D714C76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02" y="68707"/>
            <a:ext cx="1083945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z="3200" dirty="0">
                <a:latin typeface="Abadi" panose="020B0604020104020204" pitchFamily="34" charset="0"/>
              </a:rPr>
              <a:t>Potential?</a:t>
            </a:r>
            <a:endParaRPr lang="en-GB" sz="3200" dirty="0">
              <a:latin typeface="Abadi" panose="020B06040201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AAEFC-52EC-B25E-F740-4AD5F9B6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5</a:t>
            </a:fld>
            <a:endParaRPr lang="en-GB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5EA5C919-647C-F410-9D43-FB79D402E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00" y="1807086"/>
            <a:ext cx="11791600" cy="4351338"/>
          </a:xfrm>
        </p:spPr>
        <p:txBody>
          <a:bodyPr>
            <a:normAutofit fontScale="92500" lnSpcReduction="10000"/>
          </a:bodyPr>
          <a:lstStyle/>
          <a:p>
            <a:r>
              <a:rPr lang="hr-HR" sz="3600" dirty="0" err="1"/>
              <a:t>Immense</a:t>
            </a:r>
            <a:r>
              <a:rPr lang="hr-HR" sz="3600" dirty="0"/>
              <a:t>:</a:t>
            </a:r>
          </a:p>
          <a:p>
            <a:pPr lvl="1"/>
            <a:r>
              <a:rPr lang="hr-HR" sz="3200" dirty="0" err="1"/>
              <a:t>Including</a:t>
            </a:r>
            <a:r>
              <a:rPr lang="hr-HR" sz="3200" dirty="0"/>
              <a:t> </a:t>
            </a:r>
            <a:r>
              <a:rPr lang="hr-HR" sz="3200" dirty="0" err="1"/>
              <a:t>other</a:t>
            </a:r>
            <a:r>
              <a:rPr lang="hr-HR" sz="3200" dirty="0"/>
              <a:t> </a:t>
            </a:r>
            <a:r>
              <a:rPr lang="hr-HR" sz="3200" dirty="0" err="1"/>
              <a:t>new</a:t>
            </a:r>
            <a:r>
              <a:rPr lang="hr-HR" sz="3200" dirty="0"/>
              <a:t> </a:t>
            </a:r>
            <a:r>
              <a:rPr lang="hr-HR" sz="3200" dirty="0" err="1"/>
              <a:t>technologies</a:t>
            </a:r>
            <a:r>
              <a:rPr lang="hr-HR" sz="3200" dirty="0"/>
              <a:t> </a:t>
            </a:r>
            <a:r>
              <a:rPr lang="hr-HR" sz="3200" dirty="0" err="1"/>
              <a:t>in</a:t>
            </a:r>
            <a:r>
              <a:rPr lang="hr-HR" sz="3200" dirty="0"/>
              <a:t> </a:t>
            </a:r>
            <a:r>
              <a:rPr lang="hr-HR" sz="3200" dirty="0" err="1"/>
              <a:t>the</a:t>
            </a:r>
            <a:r>
              <a:rPr lang="hr-HR" sz="3200" dirty="0"/>
              <a:t> </a:t>
            </a:r>
            <a:r>
              <a:rPr lang="hr-HR" sz="3200" dirty="0" err="1"/>
              <a:t>tool</a:t>
            </a:r>
            <a:endParaRPr lang="hr-HR" sz="3200" dirty="0"/>
          </a:p>
          <a:p>
            <a:pPr lvl="1"/>
            <a:r>
              <a:rPr lang="hr-HR" sz="3200" dirty="0" err="1"/>
              <a:t>What-if</a:t>
            </a:r>
            <a:r>
              <a:rPr lang="hr-HR" sz="3200" dirty="0"/>
              <a:t> </a:t>
            </a:r>
            <a:r>
              <a:rPr lang="hr-HR" sz="3200" dirty="0" err="1"/>
              <a:t>scenarios</a:t>
            </a:r>
            <a:r>
              <a:rPr lang="hr-HR" sz="3200" dirty="0"/>
              <a:t> </a:t>
            </a:r>
            <a:r>
              <a:rPr lang="hr-HR" sz="3200" dirty="0" err="1"/>
              <a:t>analyses</a:t>
            </a:r>
            <a:endParaRPr lang="hr-HR" sz="3200" dirty="0"/>
          </a:p>
          <a:p>
            <a:pPr lvl="1"/>
            <a:r>
              <a:rPr lang="hr-HR" sz="3200" dirty="0" err="1"/>
              <a:t>Easy</a:t>
            </a:r>
            <a:r>
              <a:rPr lang="hr-HR" sz="3200" dirty="0"/>
              <a:t> transfer </a:t>
            </a:r>
            <a:r>
              <a:rPr lang="hr-HR" sz="3200" dirty="0" err="1"/>
              <a:t>into</a:t>
            </a:r>
            <a:r>
              <a:rPr lang="hr-HR" sz="3200" dirty="0"/>
              <a:t> </a:t>
            </a:r>
            <a:r>
              <a:rPr lang="hr-HR" sz="3200" dirty="0" err="1"/>
              <a:t>day</a:t>
            </a:r>
            <a:r>
              <a:rPr lang="hr-HR" sz="3200" dirty="0"/>
              <a:t>-to-</a:t>
            </a:r>
            <a:r>
              <a:rPr lang="hr-HR" sz="3200" dirty="0" err="1"/>
              <a:t>day</a:t>
            </a:r>
            <a:r>
              <a:rPr lang="hr-HR" sz="3200" dirty="0"/>
              <a:t> </a:t>
            </a:r>
            <a:r>
              <a:rPr lang="hr-HR" sz="3200" dirty="0" err="1"/>
              <a:t>energy</a:t>
            </a:r>
            <a:r>
              <a:rPr lang="hr-HR" sz="3200" dirty="0"/>
              <a:t> </a:t>
            </a:r>
            <a:r>
              <a:rPr lang="hr-HR" sz="3200" dirty="0" err="1"/>
              <a:t>hub</a:t>
            </a:r>
            <a:r>
              <a:rPr lang="hr-HR" sz="3200" dirty="0"/>
              <a:t> </a:t>
            </a:r>
            <a:r>
              <a:rPr lang="hr-HR" sz="3200" dirty="0" err="1"/>
              <a:t>operation</a:t>
            </a:r>
            <a:endParaRPr lang="hr-HR" sz="3200" dirty="0"/>
          </a:p>
          <a:p>
            <a:pPr lvl="1"/>
            <a:endParaRPr lang="hr-HR" sz="3200" dirty="0"/>
          </a:p>
          <a:p>
            <a:r>
              <a:rPr lang="hr-HR" sz="3600" dirty="0"/>
              <a:t>Business </a:t>
            </a:r>
            <a:r>
              <a:rPr lang="hr-HR" sz="3600" dirty="0" err="1"/>
              <a:t>offer</a:t>
            </a:r>
            <a:r>
              <a:rPr lang="hr-HR" sz="3600" dirty="0"/>
              <a:t>:</a:t>
            </a:r>
          </a:p>
          <a:p>
            <a:pPr lvl="1"/>
            <a:r>
              <a:rPr lang="hr-HR" sz="3200" dirty="0" err="1"/>
              <a:t>Knowledge</a:t>
            </a:r>
            <a:r>
              <a:rPr lang="hr-HR" sz="3200" dirty="0"/>
              <a:t> transfer on how to use </a:t>
            </a:r>
            <a:r>
              <a:rPr lang="hr-HR" sz="3200" dirty="0" err="1"/>
              <a:t>the</a:t>
            </a:r>
            <a:r>
              <a:rPr lang="hr-HR" sz="3200" dirty="0"/>
              <a:t> </a:t>
            </a:r>
            <a:r>
              <a:rPr lang="hr-HR" sz="3200" dirty="0" err="1"/>
              <a:t>tool</a:t>
            </a:r>
            <a:endParaRPr lang="hr-HR" sz="3200" dirty="0"/>
          </a:p>
          <a:p>
            <a:pPr lvl="1"/>
            <a:r>
              <a:rPr lang="hr-HR" sz="3200" dirty="0"/>
              <a:t>Tool </a:t>
            </a:r>
            <a:r>
              <a:rPr lang="hr-HR" sz="3200" dirty="0" err="1"/>
              <a:t>usage</a:t>
            </a:r>
            <a:r>
              <a:rPr lang="hr-HR" sz="3200" dirty="0"/>
              <a:t> for </a:t>
            </a:r>
            <a:r>
              <a:rPr lang="hr-HR" sz="3200" dirty="0" err="1"/>
              <a:t>the</a:t>
            </a:r>
            <a:r>
              <a:rPr lang="hr-HR" sz="3200" dirty="0"/>
              <a:t> </a:t>
            </a:r>
            <a:r>
              <a:rPr lang="hr-HR" sz="3200" dirty="0" err="1"/>
              <a:t>customer</a:t>
            </a:r>
            <a:r>
              <a:rPr lang="hr-HR" sz="3200" dirty="0"/>
              <a:t> for a </a:t>
            </a:r>
            <a:r>
              <a:rPr lang="hr-HR" sz="3200" dirty="0" err="1"/>
              <a:t>specific</a:t>
            </a:r>
            <a:r>
              <a:rPr lang="hr-HR" sz="3200" dirty="0"/>
              <a:t> site </a:t>
            </a:r>
            <a:r>
              <a:rPr lang="hr-HR" sz="3200" dirty="0" err="1"/>
              <a:t>in</a:t>
            </a:r>
            <a:r>
              <a:rPr lang="hr-HR" sz="3200" dirty="0"/>
              <a:t> a </a:t>
            </a:r>
            <a:r>
              <a:rPr lang="hr-HR" sz="3200" dirty="0" err="1"/>
              <a:t>plethora</a:t>
            </a:r>
            <a:r>
              <a:rPr lang="hr-HR" sz="3200" dirty="0"/>
              <a:t> </a:t>
            </a:r>
            <a:r>
              <a:rPr lang="hr-HR" sz="3200" dirty="0" err="1"/>
              <a:t>of</a:t>
            </a:r>
            <a:r>
              <a:rPr lang="hr-HR" sz="3200" dirty="0"/>
              <a:t> </a:t>
            </a:r>
            <a:r>
              <a:rPr lang="hr-HR" sz="3200" dirty="0" err="1"/>
              <a:t>scenarios</a:t>
            </a:r>
            <a:endParaRPr lang="hr-HR" sz="3200" dirty="0"/>
          </a:p>
          <a:p>
            <a:pPr lvl="1"/>
            <a:r>
              <a:rPr lang="hr-HR" sz="3200" dirty="0"/>
              <a:t>Tool </a:t>
            </a:r>
            <a:r>
              <a:rPr lang="hr-HR" sz="3200" dirty="0" err="1"/>
              <a:t>further</a:t>
            </a:r>
            <a:r>
              <a:rPr lang="hr-HR" sz="3200" dirty="0"/>
              <a:t> </a:t>
            </a:r>
            <a:r>
              <a:rPr lang="hr-HR" sz="3200" dirty="0" err="1"/>
              <a:t>adaptation</a:t>
            </a:r>
            <a:r>
              <a:rPr lang="hr-HR" sz="3200" dirty="0"/>
              <a:t> </a:t>
            </a:r>
            <a:r>
              <a:rPr lang="hr-HR" sz="3200" dirty="0" err="1"/>
              <a:t>according</a:t>
            </a:r>
            <a:r>
              <a:rPr lang="hr-HR" sz="3200" dirty="0"/>
              <a:t> to </a:t>
            </a:r>
            <a:r>
              <a:rPr lang="hr-HR" sz="3200" dirty="0" err="1"/>
              <a:t>the</a:t>
            </a:r>
            <a:r>
              <a:rPr lang="hr-HR" sz="3200" dirty="0"/>
              <a:t> </a:t>
            </a:r>
            <a:r>
              <a:rPr lang="hr-HR" sz="3200" dirty="0" err="1"/>
              <a:t>customer</a:t>
            </a:r>
            <a:r>
              <a:rPr lang="hr-HR" sz="3200" dirty="0"/>
              <a:t> </a:t>
            </a:r>
            <a:r>
              <a:rPr lang="hr-HR" sz="3200" dirty="0" err="1"/>
              <a:t>needs</a:t>
            </a:r>
            <a:endParaRPr lang="hr-HR" sz="3200" dirty="0"/>
          </a:p>
          <a:p>
            <a:pPr lvl="1"/>
            <a:endParaRPr lang="hr-HR" sz="3200" dirty="0"/>
          </a:p>
          <a:p>
            <a:pPr lvl="1"/>
            <a:endParaRPr lang="en-US" sz="3200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70FC0E3-3FB8-B16C-7058-198346951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6610" y="58552"/>
            <a:ext cx="1408276" cy="828764"/>
          </a:xfrm>
          <a:prstGeom prst="rect">
            <a:avLst/>
          </a:prstGeom>
        </p:spPr>
      </p:pic>
      <p:pic>
        <p:nvPicPr>
          <p:cNvPr id="5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8D36733-7A45-97C6-48F1-AC1F9CAC0D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906" y="141635"/>
            <a:ext cx="2718656" cy="75829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94CAC6B9-5020-5772-E6AE-0EB98C7D1F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785" y="6141459"/>
            <a:ext cx="2821735" cy="8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1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517CF-2AF0-0176-8CCC-26F2FFCA6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5A8EE-4B03-F919-5289-8C02BB77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02" y="68707"/>
            <a:ext cx="1083945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z="3200" dirty="0">
                <a:latin typeface="Abadi" panose="020B0604020104020204" pitchFamily="34" charset="0"/>
              </a:rPr>
              <a:t>Follow-up in NACHIP (+ Danube Indeet + HyEfRE)</a:t>
            </a:r>
            <a:endParaRPr lang="en-GB" sz="3200" dirty="0"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07352-11B3-ECBA-EAF2-A1C1A1704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96" y="1394270"/>
            <a:ext cx="10839450" cy="435133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l-SI" dirty="0"/>
              <a:t>Adapt the set-up of technologies considered</a:t>
            </a:r>
          </a:p>
          <a:p>
            <a:pPr marL="914400" lvl="1" indent="-457200">
              <a:buAutoNum type="arabicPeriod"/>
            </a:pPr>
            <a:r>
              <a:rPr lang="sl-SI" sz="2000" dirty="0"/>
              <a:t>Danube Indeet: Electrolyser, EV chargers, Fuel cells, PV, Batteries</a:t>
            </a:r>
          </a:p>
          <a:p>
            <a:pPr marL="914400" lvl="1" indent="-457200">
              <a:buAutoNum type="arabicPeriod"/>
            </a:pPr>
            <a:r>
              <a:rPr lang="sl-SI" sz="2000" dirty="0"/>
              <a:t>HyEfRE: Collection of different electrolysers technologies at once</a:t>
            </a:r>
          </a:p>
          <a:p>
            <a:pPr marL="914400" lvl="1" indent="-457200">
              <a:buAutoNum type="arabicPeriod"/>
            </a:pPr>
            <a:r>
              <a:rPr lang="sl-SI" sz="2000" dirty="0"/>
              <a:t>NACHIP: Technologies developed/tested in pilots to support their further replication  </a:t>
            </a:r>
          </a:p>
          <a:p>
            <a:pPr marL="457200" indent="-457200">
              <a:buAutoNum type="arabicPeriod"/>
            </a:pPr>
            <a:endParaRPr lang="sl-SI" dirty="0"/>
          </a:p>
          <a:p>
            <a:pPr marL="457200" indent="-457200">
              <a:buAutoNum type="arabicPeriod"/>
            </a:pPr>
            <a:r>
              <a:rPr lang="sl-SI" dirty="0"/>
              <a:t>Graphical user interface which further facilitates the tool usage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EEC28-B53C-52C5-EE87-0E4511022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88E355-24AC-8900-3595-6C0964945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804" y="3955978"/>
            <a:ext cx="3416086" cy="201035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1978214-743F-EDE2-F607-6DD7447E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352" y="3969348"/>
            <a:ext cx="4021443" cy="104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yEfRe">
            <a:extLst>
              <a:ext uri="{FF2B5EF4-FFF2-40B4-BE49-F238E27FC236}">
                <a16:creationId xmlns:a16="http://schemas.microsoft.com/office/drawing/2014/main" id="{D4A484E5-3724-A01F-627F-D16C3EECB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627" y="5125111"/>
            <a:ext cx="3964616" cy="16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26BB4C06-3348-9096-3607-028E812F7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6610" y="58552"/>
            <a:ext cx="1408276" cy="828764"/>
          </a:xfrm>
          <a:prstGeom prst="rect">
            <a:avLst/>
          </a:prstGeom>
        </p:spPr>
      </p:pic>
      <p:pic>
        <p:nvPicPr>
          <p:cNvPr id="7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3249F5D-9ACD-6D3C-E94F-747F9D23C7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748" y="1498057"/>
            <a:ext cx="2718656" cy="75829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DD161B7-9A4A-2500-CA9A-787A4149BC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785" y="6141459"/>
            <a:ext cx="2821735" cy="85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57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30DEEE-A98A-4CFA-9585-EEF2ED0ED76F}"/>
              </a:ext>
            </a:extLst>
          </p:cNvPr>
          <p:cNvSpPr/>
          <p:nvPr/>
        </p:nvSpPr>
        <p:spPr bwMode="auto">
          <a:xfrm rot="16200000">
            <a:off x="929145" y="2850810"/>
            <a:ext cx="1265918" cy="76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0E5AF-D8F6-40E4-BE31-D169B6DF21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3563" y="4832815"/>
            <a:ext cx="4989677" cy="605016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>
                <a:solidFill>
                  <a:srgbClr val="213E5B"/>
                </a:solidFill>
                <a:hlinkClick r:id="rId2"/>
              </a:rPr>
              <a:t>https://www.lares.fer.hr</a:t>
            </a:r>
            <a:endParaRPr lang="en-GB" dirty="0">
              <a:solidFill>
                <a:srgbClr val="213E5B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BD24A6-BAF1-49F7-A341-E2AB2AC27322}"/>
              </a:ext>
            </a:extLst>
          </p:cNvPr>
          <p:cNvSpPr/>
          <p:nvPr/>
        </p:nvSpPr>
        <p:spPr bwMode="auto">
          <a:xfrm>
            <a:off x="0" y="-14839"/>
            <a:ext cx="12191998" cy="3833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3F45FB-9A93-4C67-B8A2-67805B2E8AC6}"/>
              </a:ext>
            </a:extLst>
          </p:cNvPr>
          <p:cNvSpPr/>
          <p:nvPr/>
        </p:nvSpPr>
        <p:spPr bwMode="auto">
          <a:xfrm>
            <a:off x="0" y="6191908"/>
            <a:ext cx="12191999" cy="6901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660026C-82F8-48A2-851C-E0312F39F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005" y="1014461"/>
            <a:ext cx="3938034" cy="33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3983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Leere Präsentation">
  <a:themeElements>
    <a:clrScheme name="Leere Präsentatio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283</Words>
  <Application>Microsoft Office PowerPoint</Application>
  <PresentationFormat>Široki zaslon</PresentationFormat>
  <Paragraphs>56</Paragraphs>
  <Slides>7</Slides>
  <Notes>0</Notes>
  <HiddenSlides>0</HiddenSlides>
  <MMClips>0</MMClips>
  <ScaleCrop>false</ScaleCrop>
  <HeadingPairs>
    <vt:vector size="8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3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7" baseType="lpstr">
      <vt:lpstr>Abadi</vt:lpstr>
      <vt:lpstr>Arial</vt:lpstr>
      <vt:lpstr>Calibri</vt:lpstr>
      <vt:lpstr>Calibri Light</vt:lpstr>
      <vt:lpstr>Futura Bk BT</vt:lpstr>
      <vt:lpstr>Wingdings</vt:lpstr>
      <vt:lpstr>Office Theme</vt:lpstr>
      <vt:lpstr>1_Office Theme</vt:lpstr>
      <vt:lpstr>2_Leere Präsentation</vt:lpstr>
      <vt:lpstr>Bitmap Image</vt:lpstr>
      <vt:lpstr>Joint sizing-operation optimization for investment de-risking</vt:lpstr>
      <vt:lpstr>Investment in an energy hub</vt:lpstr>
      <vt:lpstr>Investment in an energy hub</vt:lpstr>
      <vt:lpstr>Joint sizing-operation optimization tool for energy hubs</vt:lpstr>
      <vt:lpstr>Potential?</vt:lpstr>
      <vt:lpstr>Follow-up in NACHIP (+ Danube Indeet + HyEfRE)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Jurij Giacomelli</dc:creator>
  <cp:lastModifiedBy>Mario Vašak</cp:lastModifiedBy>
  <cp:revision>12</cp:revision>
  <dcterms:created xsi:type="dcterms:W3CDTF">2024-10-22T09:35:15Z</dcterms:created>
  <dcterms:modified xsi:type="dcterms:W3CDTF">2024-11-13T22:19:35Z</dcterms:modified>
</cp:coreProperties>
</file>