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663" r:id="rId5"/>
    <p:sldMasterId id="2147483670" r:id="rId6"/>
  </p:sldMasterIdLst>
  <p:notesMasterIdLst>
    <p:notesMasterId r:id="rId27"/>
  </p:notesMasterIdLst>
  <p:sldIdLst>
    <p:sldId id="372" r:id="rId7"/>
    <p:sldId id="647" r:id="rId8"/>
    <p:sldId id="648" r:id="rId9"/>
    <p:sldId id="450" r:id="rId10"/>
    <p:sldId id="637" r:id="rId11"/>
    <p:sldId id="638" r:id="rId12"/>
    <p:sldId id="642" r:id="rId13"/>
    <p:sldId id="646" r:id="rId14"/>
    <p:sldId id="650" r:id="rId15"/>
    <p:sldId id="651" r:id="rId16"/>
    <p:sldId id="631" r:id="rId17"/>
    <p:sldId id="649" r:id="rId18"/>
    <p:sldId id="415" r:id="rId19"/>
    <p:sldId id="371" r:id="rId20"/>
    <p:sldId id="431" r:id="rId21"/>
    <p:sldId id="432" r:id="rId22"/>
    <p:sldId id="434" r:id="rId23"/>
    <p:sldId id="446" r:id="rId24"/>
    <p:sldId id="652" r:id="rId25"/>
    <p:sldId id="386" r:id="rId26"/>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9D6F"/>
    <a:srgbClr val="003399"/>
    <a:srgbClr val="034EA2"/>
    <a:srgbClr val="00359F"/>
    <a:srgbClr val="2652AA"/>
    <a:srgbClr val="1721A5"/>
    <a:srgbClr val="101774"/>
    <a:srgbClr val="099B7F"/>
    <a:srgbClr val="2CB1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A6C9B6-5BF8-40EA-AFDA-80287C45622A}" v="79" dt="2024-11-12T16:00:55.483"/>
  </p1510:revLst>
</p1510:revInfo>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34" autoAdjust="0"/>
    <p:restoredTop sz="93447" autoAdjust="0"/>
  </p:normalViewPr>
  <p:slideViewPr>
    <p:cSldViewPr snapToGrid="0" showGuides="1">
      <p:cViewPr varScale="1">
        <p:scale>
          <a:sx n="59" d="100"/>
          <a:sy n="59" d="100"/>
        </p:scale>
        <p:origin x="872" y="52"/>
      </p:cViewPr>
      <p:guideLst>
        <p:guide orient="horz" pos="2160"/>
        <p:guide pos="3840"/>
      </p:guideLst>
    </p:cSldViewPr>
  </p:slideViewPr>
  <p:notesTextViewPr>
    <p:cViewPr>
      <p:scale>
        <a:sx n="1" d="1"/>
        <a:sy n="1" d="1"/>
      </p:scale>
      <p:origin x="0" y="0"/>
    </p:cViewPr>
  </p:notesTextViewPr>
  <p:sorterViewPr>
    <p:cViewPr>
      <p:scale>
        <a:sx n="100" d="100"/>
        <a:sy n="100" d="100"/>
      </p:scale>
      <p:origin x="0" y="-888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2B0BFD-57C8-484A-9167-94CF702CFA6A}" type="datetimeFigureOut">
              <a:rPr lang="sl-SI" smtClean="0"/>
              <a:t>12. 11. 2024</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89B53-35C4-4505-AF27-3CEB86780EEE}" type="slidenum">
              <a:rPr lang="sl-SI" smtClean="0"/>
              <a:t>‹N›</a:t>
            </a:fld>
            <a:endParaRPr lang="sl-SI"/>
          </a:p>
        </p:txBody>
      </p:sp>
    </p:spTree>
    <p:extLst>
      <p:ext uri="{BB962C8B-B14F-4D97-AF65-F5344CB8AC3E}">
        <p14:creationId xmlns:p14="http://schemas.microsoft.com/office/powerpoint/2010/main" val="624786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4F4F1A11-BB96-443E-B274-982C61AA7E0D}" type="slidenum">
              <a:rPr lang="it-IT" smtClean="0"/>
              <a:t>20</a:t>
            </a:fld>
            <a:endParaRPr lang="it-IT"/>
          </a:p>
        </p:txBody>
      </p:sp>
    </p:spTree>
    <p:extLst>
      <p:ext uri="{BB962C8B-B14F-4D97-AF65-F5344CB8AC3E}">
        <p14:creationId xmlns:p14="http://schemas.microsoft.com/office/powerpoint/2010/main" val="2390783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CDAA31F-2574-6C9B-4B44-D2CA61019CE9}"/>
              </a:ext>
            </a:extLst>
          </p:cNvPr>
          <p:cNvSpPr>
            <a:spLocks noGrp="1"/>
          </p:cNvSpPr>
          <p:nvPr>
            <p:ph type="ctrTitle" hasCustomPrompt="1"/>
          </p:nvPr>
        </p:nvSpPr>
        <p:spPr>
          <a:xfrm>
            <a:off x="529837" y="2345957"/>
            <a:ext cx="10138163" cy="2159727"/>
          </a:xfrm>
        </p:spPr>
        <p:txBody>
          <a:bodyPr anchor="b"/>
          <a:lstStyle>
            <a:lvl1pPr algn="l">
              <a:defRPr sz="6000"/>
            </a:lvl1pPr>
          </a:lstStyle>
          <a:p>
            <a:r>
              <a:rPr lang="sl-SI" dirty="0" err="1"/>
              <a:t>Click</a:t>
            </a:r>
            <a:r>
              <a:rPr lang="sl-SI" dirty="0"/>
              <a:t> to </a:t>
            </a:r>
            <a:r>
              <a:rPr lang="sl-SI" dirty="0" err="1"/>
              <a:t>add</a:t>
            </a:r>
            <a:r>
              <a:rPr lang="sl-SI" dirty="0"/>
              <a:t> a title to </a:t>
            </a:r>
            <a:r>
              <a:rPr lang="sl-SI" dirty="0" err="1"/>
              <a:t>your</a:t>
            </a:r>
            <a:r>
              <a:rPr lang="sl-SI" dirty="0"/>
              <a:t> </a:t>
            </a:r>
            <a:r>
              <a:rPr lang="sl-SI" dirty="0" err="1"/>
              <a:t>presentation</a:t>
            </a:r>
            <a:endParaRPr lang="sl-SI" dirty="0"/>
          </a:p>
        </p:txBody>
      </p:sp>
      <p:sp>
        <p:nvSpPr>
          <p:cNvPr id="3" name="Podnaslov 2">
            <a:extLst>
              <a:ext uri="{FF2B5EF4-FFF2-40B4-BE49-F238E27FC236}">
                <a16:creationId xmlns:a16="http://schemas.microsoft.com/office/drawing/2014/main" id="{59CA3D89-5D64-44CF-206A-6BEDDEE904E3}"/>
              </a:ext>
            </a:extLst>
          </p:cNvPr>
          <p:cNvSpPr>
            <a:spLocks noGrp="1"/>
          </p:cNvSpPr>
          <p:nvPr>
            <p:ph type="subTitle" idx="1" hasCustomPrompt="1"/>
          </p:nvPr>
        </p:nvSpPr>
        <p:spPr>
          <a:xfrm>
            <a:off x="529837" y="4575458"/>
            <a:ext cx="10138163" cy="65850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dirty="0" err="1"/>
              <a:t>Click</a:t>
            </a:r>
            <a:r>
              <a:rPr lang="sl-SI" dirty="0"/>
              <a:t> to </a:t>
            </a:r>
            <a:r>
              <a:rPr lang="sl-SI" dirty="0" err="1"/>
              <a:t>add</a:t>
            </a:r>
            <a:r>
              <a:rPr lang="sl-SI" dirty="0"/>
              <a:t> </a:t>
            </a:r>
            <a:r>
              <a:rPr lang="sl-SI" dirty="0" err="1"/>
              <a:t>subtitle</a:t>
            </a:r>
            <a:endParaRPr lang="sl-SI" dirty="0"/>
          </a:p>
        </p:txBody>
      </p:sp>
      <p:sp>
        <p:nvSpPr>
          <p:cNvPr id="6" name="Označba mesta noge 3">
            <a:extLst>
              <a:ext uri="{FF2B5EF4-FFF2-40B4-BE49-F238E27FC236}">
                <a16:creationId xmlns:a16="http://schemas.microsoft.com/office/drawing/2014/main" id="{A41481C1-F576-F809-7A59-73A0E92C4F60}"/>
              </a:ext>
            </a:extLst>
          </p:cNvPr>
          <p:cNvSpPr>
            <a:spLocks noGrp="1"/>
          </p:cNvSpPr>
          <p:nvPr>
            <p:ph type="ftr" sz="quarter" idx="3"/>
          </p:nvPr>
        </p:nvSpPr>
        <p:spPr>
          <a:xfrm>
            <a:off x="529837" y="5303736"/>
            <a:ext cx="4423161" cy="365125"/>
          </a:xfrm>
          <a:prstGeom prst="rect">
            <a:avLst/>
          </a:prstGeom>
        </p:spPr>
        <p:txBody>
          <a:bodyPr vert="horz" lIns="91440" tIns="45720" rIns="91440" bIns="45720" rtlCol="0" anchor="ctr"/>
          <a:lstStyle>
            <a:lvl1pPr algn="l">
              <a:defRPr sz="1800">
                <a:solidFill>
                  <a:schemeClr val="tx1"/>
                </a:solidFill>
              </a:defRPr>
            </a:lvl1pPr>
          </a:lstStyle>
          <a:p>
            <a:r>
              <a:rPr lang="sl-SI" dirty="0">
                <a:latin typeface="Open Sans" panose="020B0606030504020204" pitchFamily="34" charset="0"/>
              </a:rPr>
              <a:t>Name </a:t>
            </a:r>
            <a:r>
              <a:rPr lang="sl-SI" dirty="0" err="1">
                <a:latin typeface="Open Sans" panose="020B0606030504020204" pitchFamily="34" charset="0"/>
              </a:rPr>
              <a:t>and</a:t>
            </a:r>
            <a:r>
              <a:rPr lang="sl-SI" dirty="0">
                <a:latin typeface="Open Sans" panose="020B0606030504020204" pitchFamily="34" charset="0"/>
              </a:rPr>
              <a:t> </a:t>
            </a:r>
            <a:r>
              <a:rPr lang="sl-SI" dirty="0" err="1">
                <a:latin typeface="Open Sans" panose="020B0606030504020204" pitchFamily="34" charset="0"/>
              </a:rPr>
              <a:t>surname</a:t>
            </a:r>
            <a:endParaRPr lang="sl-SI" dirty="0">
              <a:latin typeface="Open Sans" panose="020B0606030504020204" pitchFamily="34" charset="0"/>
            </a:endParaRPr>
          </a:p>
        </p:txBody>
      </p:sp>
      <p:sp>
        <p:nvSpPr>
          <p:cNvPr id="7" name="Označba mesta datuma 4">
            <a:extLst>
              <a:ext uri="{FF2B5EF4-FFF2-40B4-BE49-F238E27FC236}">
                <a16:creationId xmlns:a16="http://schemas.microsoft.com/office/drawing/2014/main" id="{502332E9-00E2-85AD-FB05-491EA1B4A2B1}"/>
              </a:ext>
            </a:extLst>
          </p:cNvPr>
          <p:cNvSpPr>
            <a:spLocks noGrp="1"/>
          </p:cNvSpPr>
          <p:nvPr>
            <p:ph type="dt" sz="half" idx="2"/>
          </p:nvPr>
        </p:nvSpPr>
        <p:spPr>
          <a:xfrm>
            <a:off x="529837" y="5738635"/>
            <a:ext cx="4423161" cy="365125"/>
          </a:xfrm>
          <a:prstGeom prst="rect">
            <a:avLst/>
          </a:prstGeom>
        </p:spPr>
        <p:txBody>
          <a:bodyPr vert="horz" lIns="91440" tIns="45720" rIns="91440" bIns="45720" rtlCol="0" anchor="ctr"/>
          <a:lstStyle>
            <a:lvl1pPr algn="l">
              <a:defRPr sz="1800">
                <a:solidFill>
                  <a:schemeClr val="tx1"/>
                </a:solidFill>
              </a:defRPr>
            </a:lvl1pPr>
          </a:lstStyle>
          <a:p>
            <a:r>
              <a:rPr lang="sl-SI" dirty="0">
                <a:latin typeface="Open Sans" panose="020B0606030504020204" pitchFamily="34" charset="0"/>
              </a:rPr>
              <a:t>Date </a:t>
            </a:r>
            <a:r>
              <a:rPr lang="sl-SI" dirty="0" err="1">
                <a:latin typeface="Open Sans" panose="020B0606030504020204" pitchFamily="34" charset="0"/>
              </a:rPr>
              <a:t>and</a:t>
            </a:r>
            <a:r>
              <a:rPr lang="sl-SI" dirty="0">
                <a:latin typeface="Open Sans" panose="020B0606030504020204" pitchFamily="34" charset="0"/>
              </a:rPr>
              <a:t> place</a:t>
            </a:r>
          </a:p>
        </p:txBody>
      </p:sp>
    </p:spTree>
    <p:extLst>
      <p:ext uri="{BB962C8B-B14F-4D97-AF65-F5344CB8AC3E}">
        <p14:creationId xmlns:p14="http://schemas.microsoft.com/office/powerpoint/2010/main" val="2099064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finale">
    <p:bg>
      <p:bgPr>
        <a:gradFill>
          <a:gsLst>
            <a:gs pos="0">
              <a:srgbClr val="1D0E46"/>
            </a:gs>
            <a:gs pos="49000">
              <a:srgbClr val="439ED8"/>
            </a:gs>
            <a:gs pos="71000">
              <a:srgbClr val="1E57A8"/>
            </a:gs>
            <a:gs pos="100000">
              <a:srgbClr val="1D0E46"/>
            </a:gs>
          </a:gsLst>
          <a:path path="circle">
            <a:fillToRect l="100000" t="100000"/>
          </a:path>
        </a:gradFill>
        <a:effectLst/>
      </p:bgPr>
    </p:bg>
    <p:spTree>
      <p:nvGrpSpPr>
        <p:cNvPr id="1" name=""/>
        <p:cNvGrpSpPr/>
        <p:nvPr/>
      </p:nvGrpSpPr>
      <p:grpSpPr>
        <a:xfrm>
          <a:off x="0" y="0"/>
          <a:ext cx="0" cy="0"/>
          <a:chOff x="0" y="0"/>
          <a:chExt cx="0" cy="0"/>
        </a:xfrm>
      </p:grpSpPr>
      <p:pic>
        <p:nvPicPr>
          <p:cNvPr id="4" name="Immagine 3" descr="Immagine che contiene persona, interno&#10;&#10;Descrizione generata automaticamente">
            <a:extLst>
              <a:ext uri="{FF2B5EF4-FFF2-40B4-BE49-F238E27FC236}">
                <a16:creationId xmlns:a16="http://schemas.microsoft.com/office/drawing/2014/main" id="{C39FE33F-03E6-B06A-F204-CBA6E69C4405}"/>
              </a:ext>
            </a:extLst>
          </p:cNvPr>
          <p:cNvPicPr>
            <a:picLocks noChangeAspect="1"/>
          </p:cNvPicPr>
          <p:nvPr userDrawn="1"/>
        </p:nvPicPr>
        <p:blipFill rotWithShape="1">
          <a:blip r:embed="rId2">
            <a:alphaModFix amt="5000"/>
          </a:blip>
          <a:srcRect b="15498"/>
          <a:stretch/>
        </p:blipFill>
        <p:spPr>
          <a:xfrm flipH="1">
            <a:off x="0" y="-25401"/>
            <a:ext cx="12218728" cy="6883401"/>
          </a:xfrm>
          <a:prstGeom prst="rect">
            <a:avLst/>
          </a:prstGeom>
        </p:spPr>
      </p:pic>
      <p:cxnSp>
        <p:nvCxnSpPr>
          <p:cNvPr id="23" name="Connettore diritto 22">
            <a:extLst>
              <a:ext uri="{FF2B5EF4-FFF2-40B4-BE49-F238E27FC236}">
                <a16:creationId xmlns:a16="http://schemas.microsoft.com/office/drawing/2014/main" id="{BE5B50AA-4BAC-4997-B444-E281DECD0DB4}"/>
              </a:ext>
            </a:extLst>
          </p:cNvPr>
          <p:cNvCxnSpPr>
            <a:cxnSpLocks/>
          </p:cNvCxnSpPr>
          <p:nvPr userDrawn="1"/>
        </p:nvCxnSpPr>
        <p:spPr>
          <a:xfrm>
            <a:off x="4579559" y="5744231"/>
            <a:ext cx="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3543626"/>
      </p:ext>
    </p:extLst>
  </p:cSld>
  <p:clrMapOvr>
    <a:masterClrMapping/>
  </p:clrMapOvr>
  <p:extLst>
    <p:ext uri="{DCECCB84-F9BA-43D5-87BE-67443E8EF086}">
      <p15:sldGuideLst xmlns:p15="http://schemas.microsoft.com/office/powerpoint/2012/main">
        <p15:guide id="1" pos="15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NAHV SLID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0BBB340-1410-1F78-3354-66D8C6B18161}"/>
              </a:ext>
            </a:extLst>
          </p:cNvPr>
          <p:cNvSpPr>
            <a:spLocks noGrp="1"/>
          </p:cNvSpPr>
          <p:nvPr>
            <p:ph type="title" hasCustomPrompt="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sl-SI" dirty="0" err="1"/>
              <a:t>Click</a:t>
            </a:r>
            <a:r>
              <a:rPr lang="sl-SI" dirty="0"/>
              <a:t> to </a:t>
            </a:r>
            <a:r>
              <a:rPr lang="sl-SI" dirty="0" err="1"/>
              <a:t>add</a:t>
            </a:r>
            <a:r>
              <a:rPr lang="sl-SI" dirty="0"/>
              <a:t> a title to </a:t>
            </a:r>
            <a:r>
              <a:rPr lang="sl-SI" dirty="0" err="1"/>
              <a:t>your</a:t>
            </a:r>
            <a:r>
              <a:rPr lang="sl-SI" dirty="0"/>
              <a:t> </a:t>
            </a:r>
            <a:r>
              <a:rPr lang="sl-SI" dirty="0" err="1"/>
              <a:t>presentation</a:t>
            </a:r>
            <a:endParaRPr lang="sl-SI" dirty="0"/>
          </a:p>
        </p:txBody>
      </p:sp>
      <p:sp>
        <p:nvSpPr>
          <p:cNvPr id="3" name="Označba mesta vsebine 2">
            <a:extLst>
              <a:ext uri="{FF2B5EF4-FFF2-40B4-BE49-F238E27FC236}">
                <a16:creationId xmlns:a16="http://schemas.microsoft.com/office/drawing/2014/main" id="{0337B5AC-B7A5-22F2-9115-0BC6FFD47AA5}"/>
              </a:ext>
            </a:extLst>
          </p:cNvPr>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4" name="Označba mesta številke diapozitiva 3">
            <a:extLst>
              <a:ext uri="{FF2B5EF4-FFF2-40B4-BE49-F238E27FC236}">
                <a16:creationId xmlns:a16="http://schemas.microsoft.com/office/drawing/2014/main" id="{FA1F2A6C-F1FC-D46C-B8D2-4F034C581849}"/>
              </a:ext>
            </a:extLst>
          </p:cNvPr>
          <p:cNvSpPr>
            <a:spLocks noGrp="1"/>
          </p:cNvSpPr>
          <p:nvPr>
            <p:ph type="sldNum" sz="quarter" idx="10"/>
          </p:nvPr>
        </p:nvSpPr>
        <p:spPr/>
        <p:txBody>
          <a:bodyPr/>
          <a:lstStyle/>
          <a:p>
            <a:fld id="{A862B0EC-228D-4FBE-B2BB-F39727D4AFC5}" type="slidenum">
              <a:rPr lang="sl-SI" smtClean="0"/>
              <a:t>‹N›</a:t>
            </a:fld>
            <a:endParaRPr lang="sl-SI"/>
          </a:p>
        </p:txBody>
      </p:sp>
    </p:spTree>
    <p:extLst>
      <p:ext uri="{BB962C8B-B14F-4D97-AF65-F5344CB8AC3E}">
        <p14:creationId xmlns:p14="http://schemas.microsoft.com/office/powerpoint/2010/main" val="3439045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HV">
    <p:spTree>
      <p:nvGrpSpPr>
        <p:cNvPr id="1" name=""/>
        <p:cNvGrpSpPr/>
        <p:nvPr/>
      </p:nvGrpSpPr>
      <p:grpSpPr>
        <a:xfrm>
          <a:off x="0" y="0"/>
          <a:ext cx="0" cy="0"/>
          <a:chOff x="0" y="0"/>
          <a:chExt cx="0" cy="0"/>
        </a:xfrm>
      </p:grpSpPr>
      <p:sp>
        <p:nvSpPr>
          <p:cNvPr id="3" name="Podnaslov 2">
            <a:extLst>
              <a:ext uri="{FF2B5EF4-FFF2-40B4-BE49-F238E27FC236}">
                <a16:creationId xmlns:a16="http://schemas.microsoft.com/office/drawing/2014/main" id="{59CA3D89-5D64-44CF-206A-6BEDDEE904E3}"/>
              </a:ext>
            </a:extLst>
          </p:cNvPr>
          <p:cNvSpPr>
            <a:spLocks noGrp="1"/>
          </p:cNvSpPr>
          <p:nvPr>
            <p:ph type="subTitle" idx="1"/>
          </p:nvPr>
        </p:nvSpPr>
        <p:spPr>
          <a:xfrm>
            <a:off x="519869" y="3602038"/>
            <a:ext cx="11152261" cy="1655762"/>
          </a:xfrm>
        </p:spPr>
        <p:txBody>
          <a:bodyPr/>
          <a:lstStyle>
            <a:lvl1pPr marL="0" indent="0" algn="ctr">
              <a:buNone/>
              <a:defRPr sz="2400">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dirty="0"/>
              <a:t>Kliknite, če želite urediti slog podnaslova matrice</a:t>
            </a:r>
          </a:p>
        </p:txBody>
      </p:sp>
      <p:sp>
        <p:nvSpPr>
          <p:cNvPr id="4" name="Naslov 3">
            <a:extLst>
              <a:ext uri="{FF2B5EF4-FFF2-40B4-BE49-F238E27FC236}">
                <a16:creationId xmlns:a16="http://schemas.microsoft.com/office/drawing/2014/main" id="{45F2F3F9-0CF2-B5DA-BDA8-4D78BAD8F248}"/>
              </a:ext>
            </a:extLst>
          </p:cNvPr>
          <p:cNvSpPr>
            <a:spLocks noGrp="1"/>
          </p:cNvSpPr>
          <p:nvPr>
            <p:ph type="title" hasCustomPrompt="1"/>
          </p:nvPr>
        </p:nvSpPr>
        <p:spPr>
          <a:noFill/>
        </p:spPr>
        <p:txBody>
          <a:bodyPr/>
          <a:lstStyle>
            <a:lvl1pPr>
              <a:defRPr>
                <a:solidFill>
                  <a:srgbClr val="003399"/>
                </a:solidFill>
                <a:latin typeface="Tahoma" panose="020B0604030504040204" pitchFamily="34" charset="0"/>
                <a:ea typeface="Tahoma" panose="020B0604030504040204" pitchFamily="34" charset="0"/>
                <a:cs typeface="Tahoma" panose="020B0604030504040204" pitchFamily="34" charset="0"/>
              </a:defRPr>
            </a:lvl1pPr>
          </a:lstStyle>
          <a:p>
            <a:r>
              <a:rPr lang="sl-SI" dirty="0" err="1"/>
              <a:t>Click</a:t>
            </a:r>
            <a:r>
              <a:rPr lang="sl-SI" dirty="0"/>
              <a:t> to </a:t>
            </a:r>
            <a:r>
              <a:rPr lang="sl-SI" dirty="0" err="1"/>
              <a:t>add</a:t>
            </a:r>
            <a:r>
              <a:rPr lang="sl-SI" dirty="0"/>
              <a:t> a title to </a:t>
            </a:r>
            <a:r>
              <a:rPr lang="sl-SI" dirty="0" err="1"/>
              <a:t>your</a:t>
            </a:r>
            <a:r>
              <a:rPr lang="sl-SI" dirty="0"/>
              <a:t> </a:t>
            </a:r>
            <a:r>
              <a:rPr lang="sl-SI" dirty="0" err="1"/>
              <a:t>presentation</a:t>
            </a:r>
            <a:endParaRPr lang="sl-SI" dirty="0"/>
          </a:p>
        </p:txBody>
      </p:sp>
      <p:sp>
        <p:nvSpPr>
          <p:cNvPr id="5" name="Označba mesta številke diapozitiva 4">
            <a:extLst>
              <a:ext uri="{FF2B5EF4-FFF2-40B4-BE49-F238E27FC236}">
                <a16:creationId xmlns:a16="http://schemas.microsoft.com/office/drawing/2014/main" id="{9C9F4531-F7EA-A359-DA4A-ADDA3C571336}"/>
              </a:ext>
            </a:extLst>
          </p:cNvPr>
          <p:cNvSpPr>
            <a:spLocks noGrp="1"/>
          </p:cNvSpPr>
          <p:nvPr>
            <p:ph type="sldNum" sz="quarter" idx="10"/>
          </p:nvPr>
        </p:nvSpPr>
        <p:spPr/>
        <p:txBody>
          <a:bodyPr/>
          <a:lstStyle/>
          <a:p>
            <a:fld id="{A862B0EC-228D-4FBE-B2BB-F39727D4AFC5}" type="slidenum">
              <a:rPr lang="sl-SI" smtClean="0"/>
              <a:t>‹N›</a:t>
            </a:fld>
            <a:endParaRPr lang="sl-SI"/>
          </a:p>
        </p:txBody>
      </p:sp>
    </p:spTree>
    <p:extLst>
      <p:ext uri="{BB962C8B-B14F-4D97-AF65-F5344CB8AC3E}">
        <p14:creationId xmlns:p14="http://schemas.microsoft.com/office/powerpoint/2010/main" val="3713169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FCDD6AF-5C70-7A63-6297-A9E2A8B5D094}"/>
              </a:ext>
            </a:extLst>
          </p:cNvPr>
          <p:cNvSpPr>
            <a:spLocks noGrp="1"/>
          </p:cNvSpPr>
          <p:nvPr>
            <p:ph type="title" hasCustomPrompt="1"/>
          </p:nvPr>
        </p:nvSpPr>
        <p:spPr>
          <a:xfrm>
            <a:off x="517071" y="1709738"/>
            <a:ext cx="10830379" cy="2852737"/>
          </a:xfrm>
        </p:spPr>
        <p:txBody>
          <a:bodyPr anchor="b"/>
          <a:lstStyle>
            <a:lvl1pPr>
              <a:defRPr sz="6000">
                <a:latin typeface="Tahoma" panose="020B0604030504040204" pitchFamily="34" charset="0"/>
                <a:ea typeface="Tahoma" panose="020B0604030504040204" pitchFamily="34" charset="0"/>
                <a:cs typeface="Tahoma" panose="020B0604030504040204" pitchFamily="34" charset="0"/>
              </a:defRPr>
            </a:lvl1pPr>
          </a:lstStyle>
          <a:p>
            <a:r>
              <a:rPr lang="sl-SI" dirty="0" err="1"/>
              <a:t>Click</a:t>
            </a:r>
            <a:r>
              <a:rPr lang="sl-SI" dirty="0"/>
              <a:t> to </a:t>
            </a:r>
            <a:r>
              <a:rPr lang="sl-SI" dirty="0" err="1"/>
              <a:t>add</a:t>
            </a:r>
            <a:r>
              <a:rPr lang="sl-SI" dirty="0"/>
              <a:t> a title to </a:t>
            </a:r>
            <a:r>
              <a:rPr lang="sl-SI" dirty="0" err="1"/>
              <a:t>your</a:t>
            </a:r>
            <a:r>
              <a:rPr lang="sl-SI" dirty="0"/>
              <a:t> </a:t>
            </a:r>
            <a:r>
              <a:rPr lang="sl-SI" dirty="0" err="1"/>
              <a:t>presentation</a:t>
            </a:r>
            <a:endParaRPr lang="sl-SI" dirty="0"/>
          </a:p>
        </p:txBody>
      </p:sp>
      <p:sp>
        <p:nvSpPr>
          <p:cNvPr id="3" name="Označba mesta besedila 2">
            <a:extLst>
              <a:ext uri="{FF2B5EF4-FFF2-40B4-BE49-F238E27FC236}">
                <a16:creationId xmlns:a16="http://schemas.microsoft.com/office/drawing/2014/main" id="{5E294105-FF3E-6711-259B-EC73C53BD62B}"/>
              </a:ext>
            </a:extLst>
          </p:cNvPr>
          <p:cNvSpPr>
            <a:spLocks noGrp="1"/>
          </p:cNvSpPr>
          <p:nvPr>
            <p:ph type="body" idx="1"/>
          </p:nvPr>
        </p:nvSpPr>
        <p:spPr>
          <a:xfrm>
            <a:off x="517071" y="4589463"/>
            <a:ext cx="10830379" cy="1500187"/>
          </a:xfrm>
        </p:spPr>
        <p:txBody>
          <a:bodyPr/>
          <a:lstStyle>
            <a:lvl1pPr marL="0" indent="0">
              <a:buNone/>
              <a:defRPr sz="24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dirty="0"/>
              <a:t>Kliknite za urejanje slogov besedila matrice</a:t>
            </a:r>
          </a:p>
        </p:txBody>
      </p:sp>
      <p:sp>
        <p:nvSpPr>
          <p:cNvPr id="4" name="Označba mesta številke diapozitiva 3">
            <a:extLst>
              <a:ext uri="{FF2B5EF4-FFF2-40B4-BE49-F238E27FC236}">
                <a16:creationId xmlns:a16="http://schemas.microsoft.com/office/drawing/2014/main" id="{48C3BF60-064E-5F63-2F19-3B6C53033E6C}"/>
              </a:ext>
            </a:extLst>
          </p:cNvPr>
          <p:cNvSpPr>
            <a:spLocks noGrp="1"/>
          </p:cNvSpPr>
          <p:nvPr>
            <p:ph type="sldNum" sz="quarter" idx="10"/>
          </p:nvPr>
        </p:nvSpPr>
        <p:spPr/>
        <p:txBody>
          <a:bodyPr/>
          <a:lstStyle/>
          <a:p>
            <a:fld id="{A862B0EC-228D-4FBE-B2BB-F39727D4AFC5}" type="slidenum">
              <a:rPr lang="sl-SI" smtClean="0"/>
              <a:t>‹N›</a:t>
            </a:fld>
            <a:endParaRPr lang="sl-SI"/>
          </a:p>
        </p:txBody>
      </p:sp>
    </p:spTree>
    <p:extLst>
      <p:ext uri="{BB962C8B-B14F-4D97-AF65-F5344CB8AC3E}">
        <p14:creationId xmlns:p14="http://schemas.microsoft.com/office/powerpoint/2010/main" val="3146013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A2F2C44-74D1-4AB5-F599-88396B258FBB}"/>
              </a:ext>
            </a:extLst>
          </p:cNvPr>
          <p:cNvSpPr>
            <a:spLocks noGrp="1"/>
          </p:cNvSpPr>
          <p:nvPr>
            <p:ph type="title" hasCustomPrompt="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sl-SI" dirty="0" err="1"/>
              <a:t>Click</a:t>
            </a:r>
            <a:r>
              <a:rPr lang="sl-SI" dirty="0"/>
              <a:t> to </a:t>
            </a:r>
            <a:r>
              <a:rPr lang="sl-SI" dirty="0" err="1"/>
              <a:t>add</a:t>
            </a:r>
            <a:r>
              <a:rPr lang="sl-SI" dirty="0"/>
              <a:t> a title to </a:t>
            </a:r>
            <a:r>
              <a:rPr lang="sl-SI" dirty="0" err="1"/>
              <a:t>your</a:t>
            </a:r>
            <a:r>
              <a:rPr lang="sl-SI" dirty="0"/>
              <a:t> </a:t>
            </a:r>
            <a:r>
              <a:rPr lang="sl-SI" dirty="0" err="1"/>
              <a:t>presentation</a:t>
            </a:r>
            <a:endParaRPr lang="sl-SI" dirty="0"/>
          </a:p>
        </p:txBody>
      </p:sp>
      <p:sp>
        <p:nvSpPr>
          <p:cNvPr id="3" name="Označba mesta vsebine 2">
            <a:extLst>
              <a:ext uri="{FF2B5EF4-FFF2-40B4-BE49-F238E27FC236}">
                <a16:creationId xmlns:a16="http://schemas.microsoft.com/office/drawing/2014/main" id="{BEB09682-299F-3CF1-FF3C-41A6DF2FE9C9}"/>
              </a:ext>
            </a:extLst>
          </p:cNvPr>
          <p:cNvSpPr>
            <a:spLocks noGrp="1"/>
          </p:cNvSpPr>
          <p:nvPr>
            <p:ph sz="half" idx="1"/>
          </p:nvPr>
        </p:nvSpPr>
        <p:spPr>
          <a:xfrm>
            <a:off x="529839" y="1825625"/>
            <a:ext cx="5566161" cy="435133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4" name="Označba mesta vsebine 3">
            <a:extLst>
              <a:ext uri="{FF2B5EF4-FFF2-40B4-BE49-F238E27FC236}">
                <a16:creationId xmlns:a16="http://schemas.microsoft.com/office/drawing/2014/main" id="{7065E160-C585-B15F-7710-712068A4D525}"/>
              </a:ext>
            </a:extLst>
          </p:cNvPr>
          <p:cNvSpPr>
            <a:spLocks noGrp="1"/>
          </p:cNvSpPr>
          <p:nvPr>
            <p:ph sz="half" idx="2"/>
          </p:nvPr>
        </p:nvSpPr>
        <p:spPr>
          <a:xfrm>
            <a:off x="6096000" y="1825625"/>
            <a:ext cx="5566161" cy="435133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številke diapozitiva 4">
            <a:extLst>
              <a:ext uri="{FF2B5EF4-FFF2-40B4-BE49-F238E27FC236}">
                <a16:creationId xmlns:a16="http://schemas.microsoft.com/office/drawing/2014/main" id="{152F50B7-B89E-A7C2-C9B5-AE2BF8C4FBC3}"/>
              </a:ext>
            </a:extLst>
          </p:cNvPr>
          <p:cNvSpPr>
            <a:spLocks noGrp="1"/>
          </p:cNvSpPr>
          <p:nvPr>
            <p:ph type="sldNum" sz="quarter" idx="10"/>
          </p:nvPr>
        </p:nvSpPr>
        <p:spPr/>
        <p:txBody>
          <a:bodyPr/>
          <a:lstStyle/>
          <a:p>
            <a:fld id="{A862B0EC-228D-4FBE-B2BB-F39727D4AFC5}" type="slidenum">
              <a:rPr lang="sl-SI" smtClean="0"/>
              <a:t>‹N›</a:t>
            </a:fld>
            <a:endParaRPr lang="sl-SI"/>
          </a:p>
        </p:txBody>
      </p:sp>
    </p:spTree>
    <p:extLst>
      <p:ext uri="{BB962C8B-B14F-4D97-AF65-F5344CB8AC3E}">
        <p14:creationId xmlns:p14="http://schemas.microsoft.com/office/powerpoint/2010/main" val="4168075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8F3448E-00D7-7095-FE21-BB65AD9B9FD1}"/>
              </a:ext>
            </a:extLst>
          </p:cNvPr>
          <p:cNvSpPr>
            <a:spLocks noGrp="1"/>
          </p:cNvSpPr>
          <p:nvPr>
            <p:ph type="title" hasCustomPrompt="1"/>
          </p:nvPr>
        </p:nvSpPr>
        <p:spPr>
          <a:xfrm>
            <a:off x="532263" y="233195"/>
            <a:ext cx="10823125" cy="1325563"/>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sl-SI" dirty="0" err="1"/>
              <a:t>Click</a:t>
            </a:r>
            <a:r>
              <a:rPr lang="sl-SI" dirty="0"/>
              <a:t> to </a:t>
            </a:r>
            <a:r>
              <a:rPr lang="sl-SI" dirty="0" err="1"/>
              <a:t>add</a:t>
            </a:r>
            <a:r>
              <a:rPr lang="sl-SI" dirty="0"/>
              <a:t> a title to </a:t>
            </a:r>
            <a:r>
              <a:rPr lang="sl-SI" dirty="0" err="1"/>
              <a:t>your</a:t>
            </a:r>
            <a:r>
              <a:rPr lang="sl-SI" dirty="0"/>
              <a:t> </a:t>
            </a:r>
            <a:r>
              <a:rPr lang="sl-SI" dirty="0" err="1"/>
              <a:t>presentation</a:t>
            </a:r>
            <a:endParaRPr lang="sl-SI" dirty="0"/>
          </a:p>
        </p:txBody>
      </p:sp>
      <p:sp>
        <p:nvSpPr>
          <p:cNvPr id="3" name="Označba mesta besedila 2">
            <a:extLst>
              <a:ext uri="{FF2B5EF4-FFF2-40B4-BE49-F238E27FC236}">
                <a16:creationId xmlns:a16="http://schemas.microsoft.com/office/drawing/2014/main" id="{DE8FEB11-7955-C065-9D6E-5380084AAC14}"/>
              </a:ext>
            </a:extLst>
          </p:cNvPr>
          <p:cNvSpPr>
            <a:spLocks noGrp="1"/>
          </p:cNvSpPr>
          <p:nvPr>
            <p:ph type="body" idx="1"/>
          </p:nvPr>
        </p:nvSpPr>
        <p:spPr>
          <a:xfrm>
            <a:off x="532332" y="1681163"/>
            <a:ext cx="5157787" cy="823912"/>
          </a:xfrm>
        </p:spPr>
        <p:txBody>
          <a:bodyPr anchor="b"/>
          <a:lstStyle>
            <a:lvl1pPr marL="0" indent="0">
              <a:buNone/>
              <a:defRPr sz="2400" b="1">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E274446F-E597-C28E-B3B1-D3F63BF05455}"/>
              </a:ext>
            </a:extLst>
          </p:cNvPr>
          <p:cNvSpPr>
            <a:spLocks noGrp="1"/>
          </p:cNvSpPr>
          <p:nvPr>
            <p:ph sz="half" idx="2"/>
          </p:nvPr>
        </p:nvSpPr>
        <p:spPr>
          <a:xfrm>
            <a:off x="532332" y="2505075"/>
            <a:ext cx="5157787" cy="368458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CAFEAAD7-C440-5C13-CFE4-A34C37F98EC6}"/>
              </a:ext>
            </a:extLst>
          </p:cNvPr>
          <p:cNvSpPr>
            <a:spLocks noGrp="1"/>
          </p:cNvSpPr>
          <p:nvPr>
            <p:ph type="body" sz="quarter" idx="3"/>
          </p:nvPr>
        </p:nvSpPr>
        <p:spPr>
          <a:xfrm>
            <a:off x="5782101" y="1681163"/>
            <a:ext cx="5573287" cy="823912"/>
          </a:xfrm>
        </p:spPr>
        <p:txBody>
          <a:bodyPr anchor="b"/>
          <a:lstStyle>
            <a:lvl1pPr marL="0" indent="0">
              <a:buNone/>
              <a:defRPr sz="2400" b="1">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dirty="0"/>
              <a:t>Kliknite za urejanje slogov besedila matrice</a:t>
            </a:r>
          </a:p>
        </p:txBody>
      </p:sp>
      <p:sp>
        <p:nvSpPr>
          <p:cNvPr id="6" name="Označba mesta vsebine 5">
            <a:extLst>
              <a:ext uri="{FF2B5EF4-FFF2-40B4-BE49-F238E27FC236}">
                <a16:creationId xmlns:a16="http://schemas.microsoft.com/office/drawing/2014/main" id="{6FA2FDEC-2134-2BDD-11EF-78DCCCC4325A}"/>
              </a:ext>
            </a:extLst>
          </p:cNvPr>
          <p:cNvSpPr>
            <a:spLocks noGrp="1"/>
          </p:cNvSpPr>
          <p:nvPr>
            <p:ph sz="quarter" idx="4"/>
          </p:nvPr>
        </p:nvSpPr>
        <p:spPr>
          <a:xfrm>
            <a:off x="5782101" y="2505075"/>
            <a:ext cx="5573287" cy="368458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7" name="Označba mesta številke diapozitiva 6">
            <a:extLst>
              <a:ext uri="{FF2B5EF4-FFF2-40B4-BE49-F238E27FC236}">
                <a16:creationId xmlns:a16="http://schemas.microsoft.com/office/drawing/2014/main" id="{B4289391-A844-AA47-E9EE-E08F4A1A28D6}"/>
              </a:ext>
            </a:extLst>
          </p:cNvPr>
          <p:cNvSpPr>
            <a:spLocks noGrp="1"/>
          </p:cNvSpPr>
          <p:nvPr>
            <p:ph type="sldNum" sz="quarter" idx="10"/>
          </p:nvPr>
        </p:nvSpPr>
        <p:spPr/>
        <p:txBody>
          <a:bodyPr/>
          <a:lstStyle/>
          <a:p>
            <a:fld id="{A862B0EC-228D-4FBE-B2BB-F39727D4AFC5}" type="slidenum">
              <a:rPr lang="sl-SI" smtClean="0"/>
              <a:t>‹N›</a:t>
            </a:fld>
            <a:endParaRPr lang="sl-SI"/>
          </a:p>
        </p:txBody>
      </p:sp>
    </p:spTree>
    <p:extLst>
      <p:ext uri="{BB962C8B-B14F-4D97-AF65-F5344CB8AC3E}">
        <p14:creationId xmlns:p14="http://schemas.microsoft.com/office/powerpoint/2010/main" val="725906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E4E1DF-95E3-43F9-6530-43D98DA359AF}"/>
              </a:ext>
            </a:extLst>
          </p:cNvPr>
          <p:cNvSpPr>
            <a:spLocks noGrp="1"/>
          </p:cNvSpPr>
          <p:nvPr>
            <p:ph type="title" hasCustomPrompt="1"/>
          </p:nvPr>
        </p:nvSpPr>
        <p:spPr>
          <a:xfrm>
            <a:off x="527957" y="246058"/>
            <a:ext cx="11144174" cy="1325563"/>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sl-SI" dirty="0" err="1"/>
              <a:t>Click</a:t>
            </a:r>
            <a:r>
              <a:rPr lang="sl-SI" dirty="0"/>
              <a:t> to </a:t>
            </a:r>
            <a:r>
              <a:rPr lang="sl-SI" dirty="0" err="1"/>
              <a:t>add</a:t>
            </a:r>
            <a:r>
              <a:rPr lang="sl-SI" dirty="0"/>
              <a:t> a title to </a:t>
            </a:r>
            <a:r>
              <a:rPr lang="sl-SI" dirty="0" err="1"/>
              <a:t>your</a:t>
            </a:r>
            <a:r>
              <a:rPr lang="sl-SI" dirty="0"/>
              <a:t> </a:t>
            </a:r>
            <a:r>
              <a:rPr lang="sl-SI" dirty="0" err="1"/>
              <a:t>presentation</a:t>
            </a:r>
            <a:endParaRPr lang="sl-SI" dirty="0"/>
          </a:p>
        </p:txBody>
      </p:sp>
      <p:sp>
        <p:nvSpPr>
          <p:cNvPr id="3" name="Označba mesta številke diapozitiva 2">
            <a:extLst>
              <a:ext uri="{FF2B5EF4-FFF2-40B4-BE49-F238E27FC236}">
                <a16:creationId xmlns:a16="http://schemas.microsoft.com/office/drawing/2014/main" id="{81187E60-E103-E236-1280-E5701949C504}"/>
              </a:ext>
            </a:extLst>
          </p:cNvPr>
          <p:cNvSpPr>
            <a:spLocks noGrp="1"/>
          </p:cNvSpPr>
          <p:nvPr>
            <p:ph type="sldNum" sz="quarter" idx="10"/>
          </p:nvPr>
        </p:nvSpPr>
        <p:spPr/>
        <p:txBody>
          <a:bodyPr/>
          <a:lstStyle/>
          <a:p>
            <a:fld id="{A862B0EC-228D-4FBE-B2BB-F39727D4AFC5}" type="slidenum">
              <a:rPr lang="sl-SI" smtClean="0"/>
              <a:t>‹N›</a:t>
            </a:fld>
            <a:endParaRPr lang="sl-SI"/>
          </a:p>
        </p:txBody>
      </p:sp>
    </p:spTree>
    <p:extLst>
      <p:ext uri="{BB962C8B-B14F-4D97-AF65-F5344CB8AC3E}">
        <p14:creationId xmlns:p14="http://schemas.microsoft.com/office/powerpoint/2010/main" val="499278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HV TITLE SLID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0BBB340-1410-1F78-3354-66D8C6B18161}"/>
              </a:ext>
            </a:extLst>
          </p:cNvPr>
          <p:cNvSpPr>
            <a:spLocks noGrp="1"/>
          </p:cNvSpPr>
          <p:nvPr>
            <p:ph type="title" hasCustomPrompt="1"/>
          </p:nvPr>
        </p:nvSpPr>
        <p:spPr>
          <a:xfrm>
            <a:off x="529839" y="2569600"/>
            <a:ext cx="11152262" cy="1325563"/>
          </a:xfrm>
        </p:spPr>
        <p:txBody>
          <a:bodyPr/>
          <a:lstStyle/>
          <a:p>
            <a:r>
              <a:rPr lang="sl-SI" dirty="0" err="1"/>
              <a:t>Click</a:t>
            </a:r>
            <a:r>
              <a:rPr lang="sl-SI" dirty="0"/>
              <a:t> to </a:t>
            </a:r>
            <a:r>
              <a:rPr lang="sl-SI" dirty="0" err="1"/>
              <a:t>add</a:t>
            </a:r>
            <a:r>
              <a:rPr lang="sl-SI" dirty="0"/>
              <a:t> a title to </a:t>
            </a:r>
            <a:r>
              <a:rPr lang="sl-SI" dirty="0" err="1"/>
              <a:t>your</a:t>
            </a:r>
            <a:r>
              <a:rPr lang="sl-SI" dirty="0"/>
              <a:t> </a:t>
            </a:r>
            <a:r>
              <a:rPr lang="sl-SI" dirty="0" err="1"/>
              <a:t>presentation</a:t>
            </a:r>
            <a:endParaRPr lang="sl-SI" dirty="0"/>
          </a:p>
        </p:txBody>
      </p:sp>
      <p:sp>
        <p:nvSpPr>
          <p:cNvPr id="6" name="Označba mesta noge 3">
            <a:extLst>
              <a:ext uri="{FF2B5EF4-FFF2-40B4-BE49-F238E27FC236}">
                <a16:creationId xmlns:a16="http://schemas.microsoft.com/office/drawing/2014/main" id="{2079F6C5-C2A6-9E3A-52B8-6E47673427E5}"/>
              </a:ext>
            </a:extLst>
          </p:cNvPr>
          <p:cNvSpPr>
            <a:spLocks noGrp="1"/>
          </p:cNvSpPr>
          <p:nvPr>
            <p:ph type="ftr" sz="quarter" idx="3"/>
          </p:nvPr>
        </p:nvSpPr>
        <p:spPr>
          <a:xfrm>
            <a:off x="529837" y="5400265"/>
            <a:ext cx="4423161" cy="365125"/>
          </a:xfrm>
          <a:prstGeom prst="rect">
            <a:avLst/>
          </a:prstGeom>
        </p:spPr>
        <p:txBody>
          <a:bodyPr vert="horz" lIns="91440" tIns="45720" rIns="91440" bIns="45720" rtlCol="0" anchor="ctr"/>
          <a:lstStyle>
            <a:lvl1pPr algn="l">
              <a:defRPr sz="18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sl-SI"/>
              <a:t>Name and surname</a:t>
            </a:r>
            <a:endParaRPr lang="sl-SI" dirty="0"/>
          </a:p>
        </p:txBody>
      </p:sp>
      <p:sp>
        <p:nvSpPr>
          <p:cNvPr id="7" name="Označba mesta datuma 4">
            <a:extLst>
              <a:ext uri="{FF2B5EF4-FFF2-40B4-BE49-F238E27FC236}">
                <a16:creationId xmlns:a16="http://schemas.microsoft.com/office/drawing/2014/main" id="{D6C1D03C-D519-B990-7081-3261CC7E64CA}"/>
              </a:ext>
            </a:extLst>
          </p:cNvPr>
          <p:cNvSpPr>
            <a:spLocks noGrp="1"/>
          </p:cNvSpPr>
          <p:nvPr>
            <p:ph type="dt" sz="half" idx="2"/>
          </p:nvPr>
        </p:nvSpPr>
        <p:spPr>
          <a:xfrm>
            <a:off x="529837" y="5867822"/>
            <a:ext cx="4423161" cy="365125"/>
          </a:xfrm>
          <a:prstGeom prst="rect">
            <a:avLst/>
          </a:prstGeom>
        </p:spPr>
        <p:txBody>
          <a:bodyPr vert="horz" lIns="91440" tIns="45720" rIns="91440" bIns="45720" rtlCol="0" anchor="ctr"/>
          <a:lstStyle>
            <a:lvl1pPr algn="l">
              <a:defRPr sz="18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sl-SI"/>
              <a:t>Date and place</a:t>
            </a:r>
            <a:endParaRPr lang="sl-SI" dirty="0"/>
          </a:p>
        </p:txBody>
      </p:sp>
      <p:sp>
        <p:nvSpPr>
          <p:cNvPr id="8" name="Označba mesta besedila 2">
            <a:extLst>
              <a:ext uri="{FF2B5EF4-FFF2-40B4-BE49-F238E27FC236}">
                <a16:creationId xmlns:a16="http://schemas.microsoft.com/office/drawing/2014/main" id="{F67F7F65-8E8F-4D12-87ED-F843AE7DDA03}"/>
              </a:ext>
            </a:extLst>
          </p:cNvPr>
          <p:cNvSpPr>
            <a:spLocks noGrp="1"/>
          </p:cNvSpPr>
          <p:nvPr>
            <p:ph idx="1" hasCustomPrompt="1"/>
          </p:nvPr>
        </p:nvSpPr>
        <p:spPr>
          <a:xfrm>
            <a:off x="529839" y="4026492"/>
            <a:ext cx="11152262" cy="1271342"/>
          </a:xfrm>
          <a:prstGeom prst="rect">
            <a:avLst/>
          </a:prstGeom>
        </p:spPr>
        <p:txBody>
          <a:bodyPr vert="horz" lIns="91440" tIns="45720" rIns="91440" bIns="45720" rtlCol="0">
            <a:normAutofit/>
          </a:bodyPr>
          <a:lstStyle/>
          <a:p>
            <a:pPr lvl="0"/>
            <a:r>
              <a:rPr lang="sl-SI" dirty="0" err="1"/>
              <a:t>Click</a:t>
            </a:r>
            <a:r>
              <a:rPr lang="sl-SI" dirty="0"/>
              <a:t> to </a:t>
            </a:r>
            <a:r>
              <a:rPr lang="sl-SI" dirty="0" err="1"/>
              <a:t>edit</a:t>
            </a:r>
            <a:r>
              <a:rPr lang="sl-SI" dirty="0"/>
              <a:t> </a:t>
            </a:r>
            <a:r>
              <a:rPr lang="sl-SI" dirty="0" err="1"/>
              <a:t>the</a:t>
            </a:r>
            <a:r>
              <a:rPr lang="sl-SI" dirty="0"/>
              <a:t> </a:t>
            </a:r>
            <a:r>
              <a:rPr lang="sl-SI" dirty="0" err="1"/>
              <a:t>contents</a:t>
            </a:r>
            <a:endParaRPr lang="sl-SI" dirty="0"/>
          </a:p>
          <a:p>
            <a:pPr lvl="1"/>
            <a:r>
              <a:rPr lang="sl-SI" dirty="0" err="1"/>
              <a:t>Second</a:t>
            </a:r>
            <a:r>
              <a:rPr lang="sl-SI" dirty="0"/>
              <a:t> </a:t>
            </a:r>
            <a:r>
              <a:rPr lang="sl-SI" dirty="0" err="1"/>
              <a:t>level</a:t>
            </a:r>
            <a:endParaRPr lang="sl-SI" dirty="0"/>
          </a:p>
          <a:p>
            <a:pPr lvl="2"/>
            <a:r>
              <a:rPr lang="sl-SI" dirty="0" err="1"/>
              <a:t>Third</a:t>
            </a:r>
            <a:r>
              <a:rPr lang="sl-SI" dirty="0"/>
              <a:t> </a:t>
            </a:r>
            <a:r>
              <a:rPr lang="sl-SI" dirty="0" err="1"/>
              <a:t>level</a:t>
            </a:r>
            <a:endParaRPr lang="sl-SI" dirty="0"/>
          </a:p>
          <a:p>
            <a:pPr lvl="1"/>
            <a:endParaRPr lang="sl-SI" dirty="0"/>
          </a:p>
        </p:txBody>
      </p:sp>
    </p:spTree>
    <p:extLst>
      <p:ext uri="{BB962C8B-B14F-4D97-AF65-F5344CB8AC3E}">
        <p14:creationId xmlns:p14="http://schemas.microsoft.com/office/powerpoint/2010/main" val="36525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AHV SLID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0BBB340-1410-1F78-3354-66D8C6B18161}"/>
              </a:ext>
            </a:extLst>
          </p:cNvPr>
          <p:cNvSpPr>
            <a:spLocks noGrp="1"/>
          </p:cNvSpPr>
          <p:nvPr>
            <p:ph type="title" hasCustomPrompt="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sl-SI" dirty="0" err="1"/>
              <a:t>Click</a:t>
            </a:r>
            <a:r>
              <a:rPr lang="sl-SI" dirty="0"/>
              <a:t> to </a:t>
            </a:r>
            <a:r>
              <a:rPr lang="sl-SI" dirty="0" err="1"/>
              <a:t>add</a:t>
            </a:r>
            <a:r>
              <a:rPr lang="sl-SI" dirty="0"/>
              <a:t> a title to </a:t>
            </a:r>
            <a:r>
              <a:rPr lang="sl-SI" dirty="0" err="1"/>
              <a:t>your</a:t>
            </a:r>
            <a:r>
              <a:rPr lang="sl-SI" dirty="0"/>
              <a:t> </a:t>
            </a:r>
            <a:r>
              <a:rPr lang="sl-SI" dirty="0" err="1"/>
              <a:t>presentation</a:t>
            </a:r>
            <a:endParaRPr lang="sl-SI" dirty="0"/>
          </a:p>
        </p:txBody>
      </p:sp>
      <p:sp>
        <p:nvSpPr>
          <p:cNvPr id="3" name="Označba mesta vsebine 2">
            <a:extLst>
              <a:ext uri="{FF2B5EF4-FFF2-40B4-BE49-F238E27FC236}">
                <a16:creationId xmlns:a16="http://schemas.microsoft.com/office/drawing/2014/main" id="{0337B5AC-B7A5-22F2-9115-0BC6FFD47AA5}"/>
              </a:ext>
            </a:extLst>
          </p:cNvPr>
          <p:cNvSpPr>
            <a:spLocks noGrp="1"/>
          </p:cNvSpPr>
          <p:nvPr>
            <p:ph idx="1"/>
          </p:nvPr>
        </p:nvSpPr>
        <p:spPr>
          <a:xfrm>
            <a:off x="538843" y="1639866"/>
            <a:ext cx="11133288" cy="4652954"/>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4" name="Označba mesta številke diapozitiva 3">
            <a:extLst>
              <a:ext uri="{FF2B5EF4-FFF2-40B4-BE49-F238E27FC236}">
                <a16:creationId xmlns:a16="http://schemas.microsoft.com/office/drawing/2014/main" id="{FA1F2A6C-F1FC-D46C-B8D2-4F034C581849}"/>
              </a:ext>
            </a:extLst>
          </p:cNvPr>
          <p:cNvSpPr>
            <a:spLocks noGrp="1"/>
          </p:cNvSpPr>
          <p:nvPr>
            <p:ph type="sldNum" sz="quarter" idx="10"/>
          </p:nvPr>
        </p:nvSpPr>
        <p:spPr/>
        <p:txBody>
          <a:bodyPr/>
          <a:lstStyle/>
          <a:p>
            <a:fld id="{A862B0EC-228D-4FBE-B2BB-F39727D4AFC5}" type="slidenum">
              <a:rPr lang="sl-SI" smtClean="0"/>
              <a:t>‹N›</a:t>
            </a:fld>
            <a:endParaRPr lang="sl-SI"/>
          </a:p>
        </p:txBody>
      </p:sp>
    </p:spTree>
    <p:extLst>
      <p:ext uri="{BB962C8B-B14F-4D97-AF65-F5344CB8AC3E}">
        <p14:creationId xmlns:p14="http://schemas.microsoft.com/office/powerpoint/2010/main" val="3064712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HV">
    <p:bg>
      <p:bgPr>
        <a:gradFill>
          <a:gsLst>
            <a:gs pos="86000">
              <a:schemeClr val="accent1">
                <a:lumMod val="0"/>
                <a:lumOff val="100000"/>
              </a:schemeClr>
            </a:gs>
            <a:gs pos="8000">
              <a:srgbClr val="003399"/>
            </a:gs>
            <a:gs pos="74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Podnaslov 2">
            <a:extLst>
              <a:ext uri="{FF2B5EF4-FFF2-40B4-BE49-F238E27FC236}">
                <a16:creationId xmlns:a16="http://schemas.microsoft.com/office/drawing/2014/main" id="{59CA3D89-5D64-44CF-206A-6BEDDEE904E3}"/>
              </a:ext>
            </a:extLst>
          </p:cNvPr>
          <p:cNvSpPr>
            <a:spLocks noGrp="1"/>
          </p:cNvSpPr>
          <p:nvPr>
            <p:ph type="subTitle" idx="1"/>
          </p:nvPr>
        </p:nvSpPr>
        <p:spPr>
          <a:xfrm>
            <a:off x="538843" y="3602038"/>
            <a:ext cx="11133287" cy="1655762"/>
          </a:xfrm>
        </p:spPr>
        <p:txBody>
          <a:bodyPr/>
          <a:lstStyle>
            <a:lvl1pPr marL="0" indent="0" algn="ctr">
              <a:buNone/>
              <a:defRPr sz="2400">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dirty="0"/>
              <a:t>Kliknite, če želite urediti slog podnaslova matrice</a:t>
            </a:r>
          </a:p>
        </p:txBody>
      </p:sp>
      <p:sp>
        <p:nvSpPr>
          <p:cNvPr id="4" name="Naslov 3">
            <a:extLst>
              <a:ext uri="{FF2B5EF4-FFF2-40B4-BE49-F238E27FC236}">
                <a16:creationId xmlns:a16="http://schemas.microsoft.com/office/drawing/2014/main" id="{45F2F3F9-0CF2-B5DA-BDA8-4D78BAD8F248}"/>
              </a:ext>
            </a:extLst>
          </p:cNvPr>
          <p:cNvSpPr>
            <a:spLocks noGrp="1"/>
          </p:cNvSpPr>
          <p:nvPr>
            <p:ph type="title" hasCustomPrompt="1"/>
          </p:nvPr>
        </p:nvSpPr>
        <p:spPr>
          <a:noFill/>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sl-SI" dirty="0" err="1"/>
              <a:t>Click</a:t>
            </a:r>
            <a:r>
              <a:rPr lang="sl-SI" dirty="0"/>
              <a:t> to </a:t>
            </a:r>
            <a:r>
              <a:rPr lang="sl-SI" dirty="0" err="1"/>
              <a:t>add</a:t>
            </a:r>
            <a:r>
              <a:rPr lang="sl-SI" dirty="0"/>
              <a:t> a title to </a:t>
            </a:r>
            <a:r>
              <a:rPr lang="sl-SI" dirty="0" err="1"/>
              <a:t>your</a:t>
            </a:r>
            <a:r>
              <a:rPr lang="sl-SI" dirty="0"/>
              <a:t> </a:t>
            </a:r>
            <a:r>
              <a:rPr lang="sl-SI" dirty="0" err="1"/>
              <a:t>presentation</a:t>
            </a:r>
            <a:endParaRPr lang="sl-SI" dirty="0"/>
          </a:p>
        </p:txBody>
      </p:sp>
      <p:sp>
        <p:nvSpPr>
          <p:cNvPr id="5" name="Označba mesta številke diapozitiva 4">
            <a:extLst>
              <a:ext uri="{FF2B5EF4-FFF2-40B4-BE49-F238E27FC236}">
                <a16:creationId xmlns:a16="http://schemas.microsoft.com/office/drawing/2014/main" id="{9C9F4531-F7EA-A359-DA4A-ADDA3C571336}"/>
              </a:ext>
            </a:extLst>
          </p:cNvPr>
          <p:cNvSpPr>
            <a:spLocks noGrp="1"/>
          </p:cNvSpPr>
          <p:nvPr>
            <p:ph type="sldNum" sz="quarter" idx="10"/>
          </p:nvPr>
        </p:nvSpPr>
        <p:spPr/>
        <p:txBody>
          <a:bodyPr/>
          <a:lstStyle/>
          <a:p>
            <a:fld id="{A862B0EC-228D-4FBE-B2BB-F39727D4AFC5}" type="slidenum">
              <a:rPr lang="sl-SI" smtClean="0"/>
              <a:t>‹N›</a:t>
            </a:fld>
            <a:endParaRPr lang="sl-SI"/>
          </a:p>
        </p:txBody>
      </p:sp>
    </p:spTree>
    <p:extLst>
      <p:ext uri="{BB962C8B-B14F-4D97-AF65-F5344CB8AC3E}">
        <p14:creationId xmlns:p14="http://schemas.microsoft.com/office/powerpoint/2010/main" val="3389836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FCDD6AF-5C70-7A63-6297-A9E2A8B5D094}"/>
              </a:ext>
            </a:extLst>
          </p:cNvPr>
          <p:cNvSpPr>
            <a:spLocks noGrp="1"/>
          </p:cNvSpPr>
          <p:nvPr>
            <p:ph type="title" hasCustomPrompt="1"/>
          </p:nvPr>
        </p:nvSpPr>
        <p:spPr>
          <a:xfrm>
            <a:off x="533400" y="1709738"/>
            <a:ext cx="10814050" cy="2852737"/>
          </a:xfrm>
        </p:spPr>
        <p:txBody>
          <a:bodyPr anchor="b"/>
          <a:lstStyle>
            <a:lvl1pPr>
              <a:defRPr sz="6000">
                <a:latin typeface="Tahoma" panose="020B0604030504040204" pitchFamily="34" charset="0"/>
                <a:ea typeface="Tahoma" panose="020B0604030504040204" pitchFamily="34" charset="0"/>
                <a:cs typeface="Tahoma" panose="020B0604030504040204" pitchFamily="34" charset="0"/>
              </a:defRPr>
            </a:lvl1pPr>
          </a:lstStyle>
          <a:p>
            <a:r>
              <a:rPr lang="sl-SI" dirty="0" err="1"/>
              <a:t>Click</a:t>
            </a:r>
            <a:r>
              <a:rPr lang="sl-SI" dirty="0"/>
              <a:t> to </a:t>
            </a:r>
            <a:r>
              <a:rPr lang="sl-SI" dirty="0" err="1"/>
              <a:t>add</a:t>
            </a:r>
            <a:r>
              <a:rPr lang="sl-SI" dirty="0"/>
              <a:t> a title to </a:t>
            </a:r>
            <a:r>
              <a:rPr lang="sl-SI" dirty="0" err="1"/>
              <a:t>your</a:t>
            </a:r>
            <a:r>
              <a:rPr lang="sl-SI" dirty="0"/>
              <a:t> </a:t>
            </a:r>
            <a:r>
              <a:rPr lang="sl-SI" dirty="0" err="1"/>
              <a:t>presentation</a:t>
            </a:r>
            <a:endParaRPr lang="sl-SI" dirty="0"/>
          </a:p>
        </p:txBody>
      </p:sp>
      <p:sp>
        <p:nvSpPr>
          <p:cNvPr id="3" name="Označba mesta besedila 2">
            <a:extLst>
              <a:ext uri="{FF2B5EF4-FFF2-40B4-BE49-F238E27FC236}">
                <a16:creationId xmlns:a16="http://schemas.microsoft.com/office/drawing/2014/main" id="{5E294105-FF3E-6711-259B-EC73C53BD62B}"/>
              </a:ext>
            </a:extLst>
          </p:cNvPr>
          <p:cNvSpPr>
            <a:spLocks noGrp="1"/>
          </p:cNvSpPr>
          <p:nvPr>
            <p:ph type="body" idx="1"/>
          </p:nvPr>
        </p:nvSpPr>
        <p:spPr>
          <a:xfrm>
            <a:off x="533400" y="4589463"/>
            <a:ext cx="10814050" cy="1500187"/>
          </a:xfrm>
        </p:spPr>
        <p:txBody>
          <a:bodyPr/>
          <a:lstStyle>
            <a:lvl1pPr marL="0" indent="0">
              <a:buNone/>
              <a:defRPr sz="24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dirty="0"/>
              <a:t>Kliknite za urejanje slogov besedila matrice</a:t>
            </a:r>
          </a:p>
        </p:txBody>
      </p:sp>
      <p:sp>
        <p:nvSpPr>
          <p:cNvPr id="4" name="Označba mesta številke diapozitiva 3">
            <a:extLst>
              <a:ext uri="{FF2B5EF4-FFF2-40B4-BE49-F238E27FC236}">
                <a16:creationId xmlns:a16="http://schemas.microsoft.com/office/drawing/2014/main" id="{48C3BF60-064E-5F63-2F19-3B6C53033E6C}"/>
              </a:ext>
            </a:extLst>
          </p:cNvPr>
          <p:cNvSpPr>
            <a:spLocks noGrp="1"/>
          </p:cNvSpPr>
          <p:nvPr>
            <p:ph type="sldNum" sz="quarter" idx="10"/>
          </p:nvPr>
        </p:nvSpPr>
        <p:spPr/>
        <p:txBody>
          <a:bodyPr/>
          <a:lstStyle/>
          <a:p>
            <a:fld id="{A862B0EC-228D-4FBE-B2BB-F39727D4AFC5}" type="slidenum">
              <a:rPr lang="sl-SI" smtClean="0"/>
              <a:t>‹N›</a:t>
            </a:fld>
            <a:endParaRPr lang="sl-SI"/>
          </a:p>
        </p:txBody>
      </p:sp>
    </p:spTree>
    <p:extLst>
      <p:ext uri="{BB962C8B-B14F-4D97-AF65-F5344CB8AC3E}">
        <p14:creationId xmlns:p14="http://schemas.microsoft.com/office/powerpoint/2010/main" val="2804195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A2F2C44-74D1-4AB5-F599-88396B258FBB}"/>
              </a:ext>
            </a:extLst>
          </p:cNvPr>
          <p:cNvSpPr>
            <a:spLocks noGrp="1"/>
          </p:cNvSpPr>
          <p:nvPr>
            <p:ph type="title" hasCustomPrompt="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sl-SI" dirty="0" err="1"/>
              <a:t>Click</a:t>
            </a:r>
            <a:r>
              <a:rPr lang="sl-SI" dirty="0"/>
              <a:t> to </a:t>
            </a:r>
            <a:r>
              <a:rPr lang="sl-SI" dirty="0" err="1"/>
              <a:t>add</a:t>
            </a:r>
            <a:r>
              <a:rPr lang="sl-SI" dirty="0"/>
              <a:t> a title to </a:t>
            </a:r>
            <a:r>
              <a:rPr lang="sl-SI" dirty="0" err="1"/>
              <a:t>your</a:t>
            </a:r>
            <a:r>
              <a:rPr lang="sl-SI" dirty="0"/>
              <a:t> </a:t>
            </a:r>
            <a:r>
              <a:rPr lang="sl-SI" dirty="0" err="1"/>
              <a:t>presentation</a:t>
            </a:r>
            <a:endParaRPr lang="sl-SI" dirty="0"/>
          </a:p>
        </p:txBody>
      </p:sp>
      <p:sp>
        <p:nvSpPr>
          <p:cNvPr id="3" name="Označba mesta vsebine 2">
            <a:extLst>
              <a:ext uri="{FF2B5EF4-FFF2-40B4-BE49-F238E27FC236}">
                <a16:creationId xmlns:a16="http://schemas.microsoft.com/office/drawing/2014/main" id="{BEB09682-299F-3CF1-FF3C-41A6DF2FE9C9}"/>
              </a:ext>
            </a:extLst>
          </p:cNvPr>
          <p:cNvSpPr>
            <a:spLocks noGrp="1"/>
          </p:cNvSpPr>
          <p:nvPr>
            <p:ph sz="half" idx="1"/>
          </p:nvPr>
        </p:nvSpPr>
        <p:spPr>
          <a:xfrm>
            <a:off x="529839" y="1825625"/>
            <a:ext cx="5566161" cy="435133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4" name="Označba mesta vsebine 3">
            <a:extLst>
              <a:ext uri="{FF2B5EF4-FFF2-40B4-BE49-F238E27FC236}">
                <a16:creationId xmlns:a16="http://schemas.microsoft.com/office/drawing/2014/main" id="{7065E160-C585-B15F-7710-712068A4D525}"/>
              </a:ext>
            </a:extLst>
          </p:cNvPr>
          <p:cNvSpPr>
            <a:spLocks noGrp="1"/>
          </p:cNvSpPr>
          <p:nvPr>
            <p:ph sz="half" idx="2"/>
          </p:nvPr>
        </p:nvSpPr>
        <p:spPr>
          <a:xfrm>
            <a:off x="6096000" y="1825625"/>
            <a:ext cx="5566161" cy="435133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številke diapozitiva 4">
            <a:extLst>
              <a:ext uri="{FF2B5EF4-FFF2-40B4-BE49-F238E27FC236}">
                <a16:creationId xmlns:a16="http://schemas.microsoft.com/office/drawing/2014/main" id="{152F50B7-B89E-A7C2-C9B5-AE2BF8C4FBC3}"/>
              </a:ext>
            </a:extLst>
          </p:cNvPr>
          <p:cNvSpPr>
            <a:spLocks noGrp="1"/>
          </p:cNvSpPr>
          <p:nvPr>
            <p:ph type="sldNum" sz="quarter" idx="10"/>
          </p:nvPr>
        </p:nvSpPr>
        <p:spPr/>
        <p:txBody>
          <a:bodyPr/>
          <a:lstStyle/>
          <a:p>
            <a:fld id="{A862B0EC-228D-4FBE-B2BB-F39727D4AFC5}" type="slidenum">
              <a:rPr lang="sl-SI" smtClean="0"/>
              <a:t>‹N›</a:t>
            </a:fld>
            <a:endParaRPr lang="sl-SI"/>
          </a:p>
        </p:txBody>
      </p:sp>
    </p:spTree>
    <p:extLst>
      <p:ext uri="{BB962C8B-B14F-4D97-AF65-F5344CB8AC3E}">
        <p14:creationId xmlns:p14="http://schemas.microsoft.com/office/powerpoint/2010/main" val="3562638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8F3448E-00D7-7095-FE21-BB65AD9B9FD1}"/>
              </a:ext>
            </a:extLst>
          </p:cNvPr>
          <p:cNvSpPr>
            <a:spLocks noGrp="1"/>
          </p:cNvSpPr>
          <p:nvPr>
            <p:ph type="title" hasCustomPrompt="1"/>
          </p:nvPr>
        </p:nvSpPr>
        <p:spPr>
          <a:xfrm>
            <a:off x="532263" y="233195"/>
            <a:ext cx="10823125" cy="1325563"/>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sl-SI" dirty="0" err="1"/>
              <a:t>Click</a:t>
            </a:r>
            <a:r>
              <a:rPr lang="sl-SI" dirty="0"/>
              <a:t> to </a:t>
            </a:r>
            <a:r>
              <a:rPr lang="sl-SI" dirty="0" err="1"/>
              <a:t>add</a:t>
            </a:r>
            <a:r>
              <a:rPr lang="sl-SI" dirty="0"/>
              <a:t> a title to </a:t>
            </a:r>
            <a:r>
              <a:rPr lang="sl-SI" dirty="0" err="1"/>
              <a:t>your</a:t>
            </a:r>
            <a:r>
              <a:rPr lang="sl-SI" dirty="0"/>
              <a:t> </a:t>
            </a:r>
            <a:r>
              <a:rPr lang="sl-SI" dirty="0" err="1"/>
              <a:t>presentation</a:t>
            </a:r>
            <a:endParaRPr lang="sl-SI" dirty="0"/>
          </a:p>
        </p:txBody>
      </p:sp>
      <p:sp>
        <p:nvSpPr>
          <p:cNvPr id="3" name="Označba mesta besedila 2">
            <a:extLst>
              <a:ext uri="{FF2B5EF4-FFF2-40B4-BE49-F238E27FC236}">
                <a16:creationId xmlns:a16="http://schemas.microsoft.com/office/drawing/2014/main" id="{DE8FEB11-7955-C065-9D6E-5380084AAC14}"/>
              </a:ext>
            </a:extLst>
          </p:cNvPr>
          <p:cNvSpPr>
            <a:spLocks noGrp="1"/>
          </p:cNvSpPr>
          <p:nvPr>
            <p:ph type="body" idx="1"/>
          </p:nvPr>
        </p:nvSpPr>
        <p:spPr>
          <a:xfrm>
            <a:off x="532332" y="1681163"/>
            <a:ext cx="5157787" cy="823912"/>
          </a:xfrm>
        </p:spPr>
        <p:txBody>
          <a:bodyPr anchor="b"/>
          <a:lstStyle>
            <a:lvl1pPr marL="0" indent="0">
              <a:buNone/>
              <a:defRPr sz="2400" b="1">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E274446F-E597-C28E-B3B1-D3F63BF05455}"/>
              </a:ext>
            </a:extLst>
          </p:cNvPr>
          <p:cNvSpPr>
            <a:spLocks noGrp="1"/>
          </p:cNvSpPr>
          <p:nvPr>
            <p:ph sz="half" idx="2"/>
          </p:nvPr>
        </p:nvSpPr>
        <p:spPr>
          <a:xfrm>
            <a:off x="532332" y="2505075"/>
            <a:ext cx="5157787" cy="368458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CAFEAAD7-C440-5C13-CFE4-A34C37F98EC6}"/>
              </a:ext>
            </a:extLst>
          </p:cNvPr>
          <p:cNvSpPr>
            <a:spLocks noGrp="1"/>
          </p:cNvSpPr>
          <p:nvPr>
            <p:ph type="body" sz="quarter" idx="3"/>
          </p:nvPr>
        </p:nvSpPr>
        <p:spPr>
          <a:xfrm>
            <a:off x="5782101" y="1681163"/>
            <a:ext cx="5573287" cy="823912"/>
          </a:xfrm>
        </p:spPr>
        <p:txBody>
          <a:bodyPr anchor="b"/>
          <a:lstStyle>
            <a:lvl1pPr marL="0" indent="0">
              <a:buNone/>
              <a:defRPr sz="2400" b="1">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dirty="0"/>
              <a:t>Kliknite za urejanje slogov besedila matrice</a:t>
            </a:r>
          </a:p>
        </p:txBody>
      </p:sp>
      <p:sp>
        <p:nvSpPr>
          <p:cNvPr id="6" name="Označba mesta vsebine 5">
            <a:extLst>
              <a:ext uri="{FF2B5EF4-FFF2-40B4-BE49-F238E27FC236}">
                <a16:creationId xmlns:a16="http://schemas.microsoft.com/office/drawing/2014/main" id="{6FA2FDEC-2134-2BDD-11EF-78DCCCC4325A}"/>
              </a:ext>
            </a:extLst>
          </p:cNvPr>
          <p:cNvSpPr>
            <a:spLocks noGrp="1"/>
          </p:cNvSpPr>
          <p:nvPr>
            <p:ph sz="quarter" idx="4"/>
          </p:nvPr>
        </p:nvSpPr>
        <p:spPr>
          <a:xfrm>
            <a:off x="5782101" y="2505075"/>
            <a:ext cx="5573287" cy="368458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7" name="Označba mesta številke diapozitiva 6">
            <a:extLst>
              <a:ext uri="{FF2B5EF4-FFF2-40B4-BE49-F238E27FC236}">
                <a16:creationId xmlns:a16="http://schemas.microsoft.com/office/drawing/2014/main" id="{B4289391-A844-AA47-E9EE-E08F4A1A28D6}"/>
              </a:ext>
            </a:extLst>
          </p:cNvPr>
          <p:cNvSpPr>
            <a:spLocks noGrp="1"/>
          </p:cNvSpPr>
          <p:nvPr>
            <p:ph type="sldNum" sz="quarter" idx="10"/>
          </p:nvPr>
        </p:nvSpPr>
        <p:spPr/>
        <p:txBody>
          <a:bodyPr/>
          <a:lstStyle/>
          <a:p>
            <a:fld id="{A862B0EC-228D-4FBE-B2BB-F39727D4AFC5}" type="slidenum">
              <a:rPr lang="sl-SI" smtClean="0"/>
              <a:t>‹N›</a:t>
            </a:fld>
            <a:endParaRPr lang="sl-SI"/>
          </a:p>
        </p:txBody>
      </p:sp>
    </p:spTree>
    <p:extLst>
      <p:ext uri="{BB962C8B-B14F-4D97-AF65-F5344CB8AC3E}">
        <p14:creationId xmlns:p14="http://schemas.microsoft.com/office/powerpoint/2010/main" val="1131811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E4E1DF-95E3-43F9-6530-43D98DA359AF}"/>
              </a:ext>
            </a:extLst>
          </p:cNvPr>
          <p:cNvSpPr>
            <a:spLocks noGrp="1"/>
          </p:cNvSpPr>
          <p:nvPr>
            <p:ph type="title" hasCustomPrompt="1"/>
          </p:nvPr>
        </p:nvSpPr>
        <p:spPr>
          <a:xfrm>
            <a:off x="519869" y="246058"/>
            <a:ext cx="11152262" cy="1325563"/>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sl-SI" dirty="0" err="1"/>
              <a:t>Click</a:t>
            </a:r>
            <a:r>
              <a:rPr lang="sl-SI" dirty="0"/>
              <a:t> to </a:t>
            </a:r>
            <a:r>
              <a:rPr lang="sl-SI" dirty="0" err="1"/>
              <a:t>add</a:t>
            </a:r>
            <a:r>
              <a:rPr lang="sl-SI" dirty="0"/>
              <a:t> a title to </a:t>
            </a:r>
            <a:r>
              <a:rPr lang="sl-SI" dirty="0" err="1"/>
              <a:t>your</a:t>
            </a:r>
            <a:r>
              <a:rPr lang="sl-SI" dirty="0"/>
              <a:t> </a:t>
            </a:r>
            <a:r>
              <a:rPr lang="sl-SI" dirty="0" err="1"/>
              <a:t>presentation</a:t>
            </a:r>
            <a:endParaRPr lang="sl-SI" dirty="0"/>
          </a:p>
        </p:txBody>
      </p:sp>
      <p:sp>
        <p:nvSpPr>
          <p:cNvPr id="3" name="Označba mesta številke diapozitiva 2">
            <a:extLst>
              <a:ext uri="{FF2B5EF4-FFF2-40B4-BE49-F238E27FC236}">
                <a16:creationId xmlns:a16="http://schemas.microsoft.com/office/drawing/2014/main" id="{81187E60-E103-E236-1280-E5701949C504}"/>
              </a:ext>
            </a:extLst>
          </p:cNvPr>
          <p:cNvSpPr>
            <a:spLocks noGrp="1"/>
          </p:cNvSpPr>
          <p:nvPr>
            <p:ph type="sldNum" sz="quarter" idx="10"/>
          </p:nvPr>
        </p:nvSpPr>
        <p:spPr/>
        <p:txBody>
          <a:bodyPr/>
          <a:lstStyle/>
          <a:p>
            <a:fld id="{A862B0EC-228D-4FBE-B2BB-F39727D4AFC5}" type="slidenum">
              <a:rPr lang="sl-SI" smtClean="0"/>
              <a:t>‹N›</a:t>
            </a:fld>
            <a:endParaRPr lang="sl-SI"/>
          </a:p>
        </p:txBody>
      </p:sp>
    </p:spTree>
    <p:extLst>
      <p:ext uri="{BB962C8B-B14F-4D97-AF65-F5344CB8AC3E}">
        <p14:creationId xmlns:p14="http://schemas.microsoft.com/office/powerpoint/2010/main" val="3242906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NAHV TITLE SLID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0BBB340-1410-1F78-3354-66D8C6B18161}"/>
              </a:ext>
            </a:extLst>
          </p:cNvPr>
          <p:cNvSpPr>
            <a:spLocks noGrp="1"/>
          </p:cNvSpPr>
          <p:nvPr>
            <p:ph type="title" hasCustomPrompt="1"/>
          </p:nvPr>
        </p:nvSpPr>
        <p:spPr>
          <a:xfrm>
            <a:off x="529839" y="2569600"/>
            <a:ext cx="11152262" cy="1325563"/>
          </a:xfrm>
        </p:spPr>
        <p:txBody>
          <a:bodyPr/>
          <a:lstStyle/>
          <a:p>
            <a:r>
              <a:rPr lang="sl-SI" dirty="0" err="1"/>
              <a:t>Click</a:t>
            </a:r>
            <a:r>
              <a:rPr lang="sl-SI" dirty="0"/>
              <a:t> to </a:t>
            </a:r>
            <a:r>
              <a:rPr lang="sl-SI" dirty="0" err="1"/>
              <a:t>add</a:t>
            </a:r>
            <a:r>
              <a:rPr lang="sl-SI" dirty="0"/>
              <a:t> a title to </a:t>
            </a:r>
            <a:r>
              <a:rPr lang="sl-SI" dirty="0" err="1"/>
              <a:t>your</a:t>
            </a:r>
            <a:r>
              <a:rPr lang="sl-SI" dirty="0"/>
              <a:t> </a:t>
            </a:r>
            <a:r>
              <a:rPr lang="sl-SI" dirty="0" err="1"/>
              <a:t>presentation</a:t>
            </a:r>
            <a:endParaRPr lang="sl-SI" dirty="0"/>
          </a:p>
        </p:txBody>
      </p:sp>
      <p:sp>
        <p:nvSpPr>
          <p:cNvPr id="6" name="Označba mesta noge 3">
            <a:extLst>
              <a:ext uri="{FF2B5EF4-FFF2-40B4-BE49-F238E27FC236}">
                <a16:creationId xmlns:a16="http://schemas.microsoft.com/office/drawing/2014/main" id="{2079F6C5-C2A6-9E3A-52B8-6E47673427E5}"/>
              </a:ext>
            </a:extLst>
          </p:cNvPr>
          <p:cNvSpPr>
            <a:spLocks noGrp="1"/>
          </p:cNvSpPr>
          <p:nvPr>
            <p:ph type="ftr" sz="quarter" idx="3"/>
          </p:nvPr>
        </p:nvSpPr>
        <p:spPr>
          <a:xfrm>
            <a:off x="529837" y="5400265"/>
            <a:ext cx="4423161" cy="365125"/>
          </a:xfrm>
          <a:prstGeom prst="rect">
            <a:avLst/>
          </a:prstGeom>
        </p:spPr>
        <p:txBody>
          <a:bodyPr vert="horz" lIns="91440" tIns="45720" rIns="91440" bIns="45720" rtlCol="0" anchor="ctr"/>
          <a:lstStyle>
            <a:lvl1pPr algn="l">
              <a:defRPr sz="18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sl-SI"/>
              <a:t>Name and surname</a:t>
            </a:r>
            <a:endParaRPr lang="sl-SI" dirty="0"/>
          </a:p>
        </p:txBody>
      </p:sp>
      <p:sp>
        <p:nvSpPr>
          <p:cNvPr id="7" name="Označba mesta datuma 4">
            <a:extLst>
              <a:ext uri="{FF2B5EF4-FFF2-40B4-BE49-F238E27FC236}">
                <a16:creationId xmlns:a16="http://schemas.microsoft.com/office/drawing/2014/main" id="{D6C1D03C-D519-B990-7081-3261CC7E64CA}"/>
              </a:ext>
            </a:extLst>
          </p:cNvPr>
          <p:cNvSpPr>
            <a:spLocks noGrp="1"/>
          </p:cNvSpPr>
          <p:nvPr>
            <p:ph type="dt" sz="half" idx="2"/>
          </p:nvPr>
        </p:nvSpPr>
        <p:spPr>
          <a:xfrm>
            <a:off x="529837" y="5867822"/>
            <a:ext cx="4423161" cy="365125"/>
          </a:xfrm>
          <a:prstGeom prst="rect">
            <a:avLst/>
          </a:prstGeom>
        </p:spPr>
        <p:txBody>
          <a:bodyPr vert="horz" lIns="91440" tIns="45720" rIns="91440" bIns="45720" rtlCol="0" anchor="ctr"/>
          <a:lstStyle>
            <a:lvl1pPr algn="l">
              <a:defRPr sz="18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sl-SI"/>
              <a:t>Date and place</a:t>
            </a:r>
            <a:endParaRPr lang="sl-SI" dirty="0"/>
          </a:p>
        </p:txBody>
      </p:sp>
      <p:sp>
        <p:nvSpPr>
          <p:cNvPr id="8" name="Označba mesta besedila 2">
            <a:extLst>
              <a:ext uri="{FF2B5EF4-FFF2-40B4-BE49-F238E27FC236}">
                <a16:creationId xmlns:a16="http://schemas.microsoft.com/office/drawing/2014/main" id="{F67F7F65-8E8F-4D12-87ED-F843AE7DDA03}"/>
              </a:ext>
            </a:extLst>
          </p:cNvPr>
          <p:cNvSpPr>
            <a:spLocks noGrp="1"/>
          </p:cNvSpPr>
          <p:nvPr>
            <p:ph idx="1" hasCustomPrompt="1"/>
          </p:nvPr>
        </p:nvSpPr>
        <p:spPr>
          <a:xfrm>
            <a:off x="529839" y="4026492"/>
            <a:ext cx="11152262" cy="1271342"/>
          </a:xfrm>
          <a:prstGeom prst="rect">
            <a:avLst/>
          </a:prstGeom>
        </p:spPr>
        <p:txBody>
          <a:bodyPr vert="horz" lIns="91440" tIns="45720" rIns="91440" bIns="45720" rtlCol="0">
            <a:normAutofit/>
          </a:bodyPr>
          <a:lstStyle/>
          <a:p>
            <a:pPr lvl="0"/>
            <a:r>
              <a:rPr lang="sl-SI" dirty="0" err="1"/>
              <a:t>Click</a:t>
            </a:r>
            <a:r>
              <a:rPr lang="sl-SI" dirty="0"/>
              <a:t> to </a:t>
            </a:r>
            <a:r>
              <a:rPr lang="sl-SI" dirty="0" err="1"/>
              <a:t>edit</a:t>
            </a:r>
            <a:r>
              <a:rPr lang="sl-SI" dirty="0"/>
              <a:t> </a:t>
            </a:r>
            <a:r>
              <a:rPr lang="sl-SI" dirty="0" err="1"/>
              <a:t>the</a:t>
            </a:r>
            <a:r>
              <a:rPr lang="sl-SI" dirty="0"/>
              <a:t> </a:t>
            </a:r>
            <a:r>
              <a:rPr lang="sl-SI" dirty="0" err="1"/>
              <a:t>contents</a:t>
            </a:r>
            <a:endParaRPr lang="sl-SI" dirty="0"/>
          </a:p>
          <a:p>
            <a:pPr lvl="1"/>
            <a:r>
              <a:rPr lang="sl-SI" dirty="0" err="1"/>
              <a:t>Second</a:t>
            </a:r>
            <a:r>
              <a:rPr lang="sl-SI" dirty="0"/>
              <a:t> </a:t>
            </a:r>
            <a:r>
              <a:rPr lang="sl-SI" dirty="0" err="1"/>
              <a:t>level</a:t>
            </a:r>
            <a:endParaRPr lang="sl-SI" dirty="0"/>
          </a:p>
          <a:p>
            <a:pPr lvl="2"/>
            <a:r>
              <a:rPr lang="sl-SI" dirty="0" err="1"/>
              <a:t>Third</a:t>
            </a:r>
            <a:r>
              <a:rPr lang="sl-SI" dirty="0"/>
              <a:t> </a:t>
            </a:r>
            <a:r>
              <a:rPr lang="sl-SI" dirty="0" err="1"/>
              <a:t>level</a:t>
            </a:r>
            <a:endParaRPr lang="sl-SI" dirty="0"/>
          </a:p>
          <a:p>
            <a:pPr lvl="1"/>
            <a:endParaRPr lang="sl-SI" dirty="0"/>
          </a:p>
        </p:txBody>
      </p:sp>
    </p:spTree>
    <p:extLst>
      <p:ext uri="{BB962C8B-B14F-4D97-AF65-F5344CB8AC3E}">
        <p14:creationId xmlns:p14="http://schemas.microsoft.com/office/powerpoint/2010/main" val="13975218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2.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3.xml"/><Relationship Id="rId7"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9FDEDB53-E281-3DFC-16F8-A0617B8BA6F9}"/>
              </a:ext>
            </a:extLst>
          </p:cNvPr>
          <p:cNvSpPr>
            <a:spLocks noGrp="1"/>
          </p:cNvSpPr>
          <p:nvPr>
            <p:ph type="title"/>
          </p:nvPr>
        </p:nvSpPr>
        <p:spPr>
          <a:xfrm>
            <a:off x="529837" y="2487231"/>
            <a:ext cx="11152264" cy="1325563"/>
          </a:xfrm>
          <a:prstGeom prst="rect">
            <a:avLst/>
          </a:prstGeom>
        </p:spPr>
        <p:txBody>
          <a:bodyPr vert="horz" lIns="91440" tIns="45720" rIns="91440" bIns="45720" rtlCol="0" anchor="ctr">
            <a:noAutofit/>
          </a:bodyPr>
          <a:lstStyle/>
          <a:p>
            <a:r>
              <a:rPr lang="sl-SI" dirty="0" err="1"/>
              <a:t>This</a:t>
            </a:r>
            <a:r>
              <a:rPr lang="sl-SI" dirty="0"/>
              <a:t> is </a:t>
            </a:r>
            <a:r>
              <a:rPr lang="sl-SI" dirty="0" err="1"/>
              <a:t>the</a:t>
            </a:r>
            <a:r>
              <a:rPr lang="sl-SI" dirty="0"/>
              <a:t> </a:t>
            </a:r>
            <a:r>
              <a:rPr lang="sl-SI" dirty="0" err="1"/>
              <a:t>presentation</a:t>
            </a:r>
            <a:r>
              <a:rPr lang="sl-SI" dirty="0"/>
              <a:t> title</a:t>
            </a:r>
            <a:br>
              <a:rPr lang="sl-SI" dirty="0"/>
            </a:br>
            <a:r>
              <a:rPr lang="sl-SI" dirty="0"/>
              <a:t>in </a:t>
            </a:r>
            <a:r>
              <a:rPr lang="sl-SI" dirty="0" err="1"/>
              <a:t>two</a:t>
            </a:r>
            <a:r>
              <a:rPr lang="sl-SI" dirty="0"/>
              <a:t> </a:t>
            </a:r>
            <a:r>
              <a:rPr lang="sl-SI" dirty="0" err="1"/>
              <a:t>lines</a:t>
            </a:r>
            <a:endParaRPr lang="sl-SI" dirty="0"/>
          </a:p>
        </p:txBody>
      </p:sp>
      <p:sp>
        <p:nvSpPr>
          <p:cNvPr id="3" name="Označba mesta besedila 2">
            <a:extLst>
              <a:ext uri="{FF2B5EF4-FFF2-40B4-BE49-F238E27FC236}">
                <a16:creationId xmlns:a16="http://schemas.microsoft.com/office/drawing/2014/main" id="{ECF645DE-C04A-2563-8224-ABCEC490F62D}"/>
              </a:ext>
            </a:extLst>
          </p:cNvPr>
          <p:cNvSpPr>
            <a:spLocks noGrp="1"/>
          </p:cNvSpPr>
          <p:nvPr>
            <p:ph type="body" idx="1"/>
          </p:nvPr>
        </p:nvSpPr>
        <p:spPr>
          <a:xfrm>
            <a:off x="529839" y="3921461"/>
            <a:ext cx="11152262" cy="1439658"/>
          </a:xfrm>
          <a:prstGeom prst="rect">
            <a:avLst/>
          </a:prstGeom>
        </p:spPr>
        <p:txBody>
          <a:bodyPr vert="horz" lIns="91440" tIns="45720" rIns="91440" bIns="45720" rtlCol="0">
            <a:normAutofit/>
          </a:bodyPr>
          <a:lstStyle/>
          <a:p>
            <a:pPr lvl="0"/>
            <a:r>
              <a:rPr lang="sl-SI" dirty="0" err="1"/>
              <a:t>Click</a:t>
            </a:r>
            <a:r>
              <a:rPr lang="sl-SI" dirty="0"/>
              <a:t> to </a:t>
            </a:r>
            <a:r>
              <a:rPr lang="sl-SI" dirty="0" err="1"/>
              <a:t>edit</a:t>
            </a:r>
            <a:r>
              <a:rPr lang="sl-SI" dirty="0"/>
              <a:t> </a:t>
            </a:r>
            <a:r>
              <a:rPr lang="sl-SI" dirty="0" err="1"/>
              <a:t>the</a:t>
            </a:r>
            <a:r>
              <a:rPr lang="sl-SI" dirty="0"/>
              <a:t> </a:t>
            </a:r>
            <a:r>
              <a:rPr lang="sl-SI" dirty="0" err="1"/>
              <a:t>contents</a:t>
            </a:r>
            <a:endParaRPr lang="sl-SI" dirty="0"/>
          </a:p>
          <a:p>
            <a:pPr lvl="1"/>
            <a:r>
              <a:rPr lang="sl-SI" dirty="0" err="1"/>
              <a:t>Second</a:t>
            </a:r>
            <a:r>
              <a:rPr lang="sl-SI" dirty="0"/>
              <a:t> </a:t>
            </a:r>
            <a:r>
              <a:rPr lang="sl-SI" dirty="0" err="1"/>
              <a:t>level</a:t>
            </a:r>
            <a:endParaRPr lang="sl-SI" dirty="0"/>
          </a:p>
          <a:p>
            <a:pPr lvl="2"/>
            <a:r>
              <a:rPr lang="sl-SI" dirty="0" err="1"/>
              <a:t>Third</a:t>
            </a:r>
            <a:r>
              <a:rPr lang="sl-SI" dirty="0"/>
              <a:t> </a:t>
            </a:r>
            <a:r>
              <a:rPr lang="sl-SI" dirty="0" err="1"/>
              <a:t>level</a:t>
            </a:r>
            <a:endParaRPr lang="sl-SI" dirty="0"/>
          </a:p>
          <a:p>
            <a:pPr lvl="1"/>
            <a:endParaRPr lang="sl-SI" dirty="0"/>
          </a:p>
        </p:txBody>
      </p:sp>
      <p:sp>
        <p:nvSpPr>
          <p:cNvPr id="4" name="Označba mesta noge 3">
            <a:extLst>
              <a:ext uri="{FF2B5EF4-FFF2-40B4-BE49-F238E27FC236}">
                <a16:creationId xmlns:a16="http://schemas.microsoft.com/office/drawing/2014/main" id="{142DC59E-38FF-13C7-9B16-641A4E621E3D}"/>
              </a:ext>
            </a:extLst>
          </p:cNvPr>
          <p:cNvSpPr>
            <a:spLocks noGrp="1"/>
          </p:cNvSpPr>
          <p:nvPr>
            <p:ph type="ftr" sz="quarter" idx="3"/>
          </p:nvPr>
        </p:nvSpPr>
        <p:spPr>
          <a:xfrm>
            <a:off x="529839" y="5425449"/>
            <a:ext cx="4423161" cy="365125"/>
          </a:xfrm>
          <a:prstGeom prst="rect">
            <a:avLst/>
          </a:prstGeom>
        </p:spPr>
        <p:txBody>
          <a:bodyPr vert="horz" lIns="91440" tIns="45720" rIns="91440" bIns="45720" rtlCol="0" anchor="ctr"/>
          <a:lstStyle>
            <a:lvl1pPr algn="l">
              <a:defRPr sz="18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sl-SI"/>
              <a:t>Name and surname</a:t>
            </a:r>
            <a:endParaRPr lang="sl-SI" dirty="0"/>
          </a:p>
        </p:txBody>
      </p:sp>
      <p:sp>
        <p:nvSpPr>
          <p:cNvPr id="5" name="Označba mesta datuma 4">
            <a:extLst>
              <a:ext uri="{FF2B5EF4-FFF2-40B4-BE49-F238E27FC236}">
                <a16:creationId xmlns:a16="http://schemas.microsoft.com/office/drawing/2014/main" id="{C867D5DF-A623-543C-F667-87E4548FCD47}"/>
              </a:ext>
            </a:extLst>
          </p:cNvPr>
          <p:cNvSpPr>
            <a:spLocks noGrp="1"/>
          </p:cNvSpPr>
          <p:nvPr>
            <p:ph type="dt" sz="half" idx="2"/>
          </p:nvPr>
        </p:nvSpPr>
        <p:spPr>
          <a:xfrm>
            <a:off x="529837" y="5854905"/>
            <a:ext cx="4423161" cy="365125"/>
          </a:xfrm>
          <a:prstGeom prst="rect">
            <a:avLst/>
          </a:prstGeom>
        </p:spPr>
        <p:txBody>
          <a:bodyPr vert="horz" lIns="91440" tIns="45720" rIns="91440" bIns="45720" rtlCol="0" anchor="ctr"/>
          <a:lstStyle>
            <a:lvl1pPr algn="l">
              <a:defRPr sz="18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sl-SI"/>
              <a:t>Date and place</a:t>
            </a:r>
            <a:endParaRPr lang="sl-SI" dirty="0"/>
          </a:p>
        </p:txBody>
      </p:sp>
      <p:pic>
        <p:nvPicPr>
          <p:cNvPr id="10" name="Picture 9">
            <a:extLst>
              <a:ext uri="{FF2B5EF4-FFF2-40B4-BE49-F238E27FC236}">
                <a16:creationId xmlns:a16="http://schemas.microsoft.com/office/drawing/2014/main" id="{C4020147-BAFF-45F8-1EB9-F7B15DC5B41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8009" y="1"/>
            <a:ext cx="3247249" cy="1993444"/>
          </a:xfrm>
          <a:prstGeom prst="rect">
            <a:avLst/>
          </a:prstGeom>
        </p:spPr>
      </p:pic>
      <p:pic>
        <p:nvPicPr>
          <p:cNvPr id="7" name="Picture 6">
            <a:extLst>
              <a:ext uri="{FF2B5EF4-FFF2-40B4-BE49-F238E27FC236}">
                <a16:creationId xmlns:a16="http://schemas.microsoft.com/office/drawing/2014/main" id="{663791F2-4CD1-E5E2-4CD4-3FFC77EFE09F}"/>
              </a:ext>
            </a:extLst>
          </p:cNvPr>
          <p:cNvPicPr>
            <a:picLocks noChangeAspect="1"/>
          </p:cNvPicPr>
          <p:nvPr userDrawn="1"/>
        </p:nvPicPr>
        <p:blipFill>
          <a:blip r:embed="rId5"/>
          <a:stretch>
            <a:fillRect/>
          </a:stretch>
        </p:blipFill>
        <p:spPr>
          <a:xfrm>
            <a:off x="3844188" y="6296094"/>
            <a:ext cx="7827942" cy="566977"/>
          </a:xfrm>
          <a:prstGeom prst="rect">
            <a:avLst/>
          </a:prstGeom>
        </p:spPr>
      </p:pic>
    </p:spTree>
    <p:extLst>
      <p:ext uri="{BB962C8B-B14F-4D97-AF65-F5344CB8AC3E}">
        <p14:creationId xmlns:p14="http://schemas.microsoft.com/office/powerpoint/2010/main" val="1239814068"/>
      </p:ext>
    </p:extLst>
  </p:cSld>
  <p:clrMap bg1="lt1" tx1="dk1" bg2="lt2" tx2="dk2" accent1="accent1" accent2="accent2" accent3="accent3" accent4="accent4" accent5="accent5" accent6="accent6" hlink="hlink" folHlink="folHlink"/>
  <p:sldLayoutIdLst>
    <p:sldLayoutId id="2147483649" r:id="rId1"/>
    <p:sldLayoutId id="2147483662" r:id="rId2"/>
  </p:sldLayoutIdLst>
  <p:hf hdr="0" ftr="0" dt="0"/>
  <p:txStyles>
    <p:titleStyle>
      <a:lvl1pPr algn="l" defTabSz="914400" rtl="0" eaLnBrk="1" latinLnBrk="0" hangingPunct="1">
        <a:lnSpc>
          <a:spcPct val="90000"/>
        </a:lnSpc>
        <a:spcBef>
          <a:spcPct val="0"/>
        </a:spcBef>
        <a:buNone/>
        <a:defRPr sz="54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32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9FDEDB53-E281-3DFC-16F8-A0617B8BA6F9}"/>
              </a:ext>
            </a:extLst>
          </p:cNvPr>
          <p:cNvSpPr>
            <a:spLocks noGrp="1"/>
          </p:cNvSpPr>
          <p:nvPr>
            <p:ph type="title"/>
          </p:nvPr>
        </p:nvSpPr>
        <p:spPr>
          <a:xfrm>
            <a:off x="538843" y="246058"/>
            <a:ext cx="11133287" cy="1325563"/>
          </a:xfrm>
          <a:prstGeom prst="rect">
            <a:avLst/>
          </a:prstGeom>
        </p:spPr>
        <p:txBody>
          <a:bodyPr vert="horz" lIns="91440" tIns="45720" rIns="91440" bIns="45720" rtlCol="0" anchor="ctr">
            <a:normAutofit/>
          </a:bodyPr>
          <a:lstStyle/>
          <a:p>
            <a:r>
              <a:rPr lang="sl-SI" dirty="0" err="1"/>
              <a:t>This</a:t>
            </a:r>
            <a:r>
              <a:rPr lang="sl-SI" dirty="0"/>
              <a:t> is </a:t>
            </a:r>
            <a:r>
              <a:rPr lang="sl-SI" dirty="0" err="1"/>
              <a:t>the</a:t>
            </a:r>
            <a:r>
              <a:rPr lang="sl-SI" dirty="0"/>
              <a:t> title</a:t>
            </a:r>
            <a:br>
              <a:rPr lang="sl-SI" dirty="0"/>
            </a:br>
            <a:r>
              <a:rPr lang="sl-SI" dirty="0"/>
              <a:t>in </a:t>
            </a:r>
            <a:r>
              <a:rPr lang="sl-SI" dirty="0" err="1"/>
              <a:t>two</a:t>
            </a:r>
            <a:r>
              <a:rPr lang="sl-SI" dirty="0"/>
              <a:t> </a:t>
            </a:r>
            <a:r>
              <a:rPr lang="sl-SI" dirty="0" err="1"/>
              <a:t>lines</a:t>
            </a:r>
            <a:endParaRPr lang="sl-SI" dirty="0"/>
          </a:p>
        </p:txBody>
      </p:sp>
      <p:sp>
        <p:nvSpPr>
          <p:cNvPr id="3" name="Označba mesta besedila 2">
            <a:extLst>
              <a:ext uri="{FF2B5EF4-FFF2-40B4-BE49-F238E27FC236}">
                <a16:creationId xmlns:a16="http://schemas.microsoft.com/office/drawing/2014/main" id="{ECF645DE-C04A-2563-8224-ABCEC490F62D}"/>
              </a:ext>
            </a:extLst>
          </p:cNvPr>
          <p:cNvSpPr>
            <a:spLocks noGrp="1"/>
          </p:cNvSpPr>
          <p:nvPr>
            <p:ph type="body" idx="1"/>
          </p:nvPr>
        </p:nvSpPr>
        <p:spPr>
          <a:xfrm>
            <a:off x="538843" y="1639866"/>
            <a:ext cx="11133288" cy="4652954"/>
          </a:xfrm>
          <a:prstGeom prst="rect">
            <a:avLst/>
          </a:prstGeom>
        </p:spPr>
        <p:txBody>
          <a:bodyPr vert="horz" lIns="91440" tIns="45720" rIns="91440" bIns="45720" rtlCol="0">
            <a:normAutofit/>
          </a:bodyPr>
          <a:lstStyle/>
          <a:p>
            <a:pPr lvl="0"/>
            <a:r>
              <a:rPr lang="sl-SI" dirty="0" err="1"/>
              <a:t>Click</a:t>
            </a:r>
            <a:r>
              <a:rPr lang="sl-SI" dirty="0"/>
              <a:t> to </a:t>
            </a:r>
            <a:r>
              <a:rPr lang="sl-SI" dirty="0" err="1"/>
              <a:t>edit</a:t>
            </a:r>
            <a:r>
              <a:rPr lang="sl-SI" dirty="0"/>
              <a:t> </a:t>
            </a:r>
            <a:r>
              <a:rPr lang="sl-SI" dirty="0" err="1"/>
              <a:t>the</a:t>
            </a:r>
            <a:r>
              <a:rPr lang="sl-SI" dirty="0"/>
              <a:t> </a:t>
            </a:r>
            <a:r>
              <a:rPr lang="sl-SI" dirty="0" err="1"/>
              <a:t>contents</a:t>
            </a:r>
            <a:endParaRPr lang="sl-SI" dirty="0"/>
          </a:p>
          <a:p>
            <a:pPr lvl="1"/>
            <a:r>
              <a:rPr lang="sl-SI" dirty="0" err="1"/>
              <a:t>Second</a:t>
            </a:r>
            <a:r>
              <a:rPr lang="sl-SI" dirty="0"/>
              <a:t> </a:t>
            </a:r>
            <a:r>
              <a:rPr lang="sl-SI" dirty="0" err="1"/>
              <a:t>level</a:t>
            </a:r>
            <a:endParaRPr lang="sl-SI" dirty="0"/>
          </a:p>
          <a:p>
            <a:pPr lvl="2"/>
            <a:r>
              <a:rPr lang="sl-SI" dirty="0" err="1"/>
              <a:t>Third</a:t>
            </a:r>
            <a:r>
              <a:rPr lang="sl-SI" dirty="0"/>
              <a:t> </a:t>
            </a:r>
            <a:r>
              <a:rPr lang="sl-SI" dirty="0" err="1"/>
              <a:t>level</a:t>
            </a:r>
            <a:endParaRPr lang="sl-SI" dirty="0"/>
          </a:p>
          <a:p>
            <a:pPr lvl="3"/>
            <a:r>
              <a:rPr lang="sl-SI" dirty="0" err="1"/>
              <a:t>Foruth</a:t>
            </a:r>
            <a:r>
              <a:rPr lang="sl-SI" dirty="0"/>
              <a:t> </a:t>
            </a:r>
            <a:r>
              <a:rPr lang="sl-SI" dirty="0" err="1"/>
              <a:t>level</a:t>
            </a:r>
            <a:endParaRPr lang="sl-SI" dirty="0"/>
          </a:p>
          <a:p>
            <a:pPr lvl="4"/>
            <a:r>
              <a:rPr lang="sl-SI" dirty="0" err="1"/>
              <a:t>Fifth</a:t>
            </a:r>
            <a:r>
              <a:rPr lang="sl-SI" dirty="0"/>
              <a:t> </a:t>
            </a:r>
            <a:r>
              <a:rPr lang="sl-SI" dirty="0" err="1"/>
              <a:t>level</a:t>
            </a:r>
            <a:endParaRPr lang="sl-SI" dirty="0"/>
          </a:p>
          <a:p>
            <a:pPr lvl="4"/>
            <a:endParaRPr lang="sl-SI" dirty="0"/>
          </a:p>
          <a:p>
            <a:pPr lvl="4"/>
            <a:endParaRPr lang="sl-SI" dirty="0"/>
          </a:p>
        </p:txBody>
      </p:sp>
      <p:sp>
        <p:nvSpPr>
          <p:cNvPr id="6" name="Označba mesta številke diapozitiva 5">
            <a:extLst>
              <a:ext uri="{FF2B5EF4-FFF2-40B4-BE49-F238E27FC236}">
                <a16:creationId xmlns:a16="http://schemas.microsoft.com/office/drawing/2014/main" id="{E0058458-BE23-C343-8E85-C53EA78E59D7}"/>
              </a:ext>
            </a:extLst>
          </p:cNvPr>
          <p:cNvSpPr>
            <a:spLocks noGrp="1"/>
          </p:cNvSpPr>
          <p:nvPr>
            <p:ph type="sldNum" sz="quarter" idx="4"/>
          </p:nvPr>
        </p:nvSpPr>
        <p:spPr>
          <a:xfrm>
            <a:off x="11682098" y="6488814"/>
            <a:ext cx="440823" cy="365125"/>
          </a:xfrm>
          <a:prstGeom prst="rect">
            <a:avLst/>
          </a:prstGeom>
        </p:spPr>
        <p:txBody>
          <a:bodyPr vert="horz" lIns="91440" tIns="45720" rIns="91440" bIns="45720" rtlCol="0" anchor="ctr"/>
          <a:lstStyle>
            <a:lvl1pPr algn="r">
              <a:defRPr sz="1200">
                <a:solidFill>
                  <a:schemeClr val="tx1">
                    <a:tint val="75000"/>
                  </a:schemeClr>
                </a:solidFill>
                <a:latin typeface="Open Sans" panose="020B0606030504020204" pitchFamily="34" charset="0"/>
              </a:defRPr>
            </a:lvl1pPr>
          </a:lstStyle>
          <a:p>
            <a:fld id="{A862B0EC-228D-4FBE-B2BB-F39727D4AFC5}" type="slidenum">
              <a:rPr lang="sl-SI" smtClean="0"/>
              <a:pPr/>
              <a:t>‹N›</a:t>
            </a:fld>
            <a:endParaRPr lang="sl-SI" dirty="0"/>
          </a:p>
        </p:txBody>
      </p:sp>
      <p:pic>
        <p:nvPicPr>
          <p:cNvPr id="5" name="Picture 4">
            <a:extLst>
              <a:ext uri="{FF2B5EF4-FFF2-40B4-BE49-F238E27FC236}">
                <a16:creationId xmlns:a16="http://schemas.microsoft.com/office/drawing/2014/main" id="{4B847DA2-623C-4FE0-44F6-19E8D2CBAA8A}"/>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074533" cy="659641"/>
          </a:xfrm>
          <a:prstGeom prst="rect">
            <a:avLst/>
          </a:prstGeom>
        </p:spPr>
      </p:pic>
      <p:pic>
        <p:nvPicPr>
          <p:cNvPr id="9" name="Picture 8">
            <a:extLst>
              <a:ext uri="{FF2B5EF4-FFF2-40B4-BE49-F238E27FC236}">
                <a16:creationId xmlns:a16="http://schemas.microsoft.com/office/drawing/2014/main" id="{1B04D71A-79C8-9DFE-A302-85414BF01F22}"/>
              </a:ext>
            </a:extLst>
          </p:cNvPr>
          <p:cNvPicPr>
            <a:picLocks noChangeAspect="1"/>
          </p:cNvPicPr>
          <p:nvPr userDrawn="1"/>
        </p:nvPicPr>
        <p:blipFill>
          <a:blip r:embed="rId11"/>
          <a:stretch>
            <a:fillRect/>
          </a:stretch>
        </p:blipFill>
        <p:spPr>
          <a:xfrm>
            <a:off x="3844188" y="6296094"/>
            <a:ext cx="7827942" cy="566977"/>
          </a:xfrm>
          <a:prstGeom prst="rect">
            <a:avLst/>
          </a:prstGeom>
        </p:spPr>
      </p:pic>
    </p:spTree>
    <p:extLst>
      <p:ext uri="{BB962C8B-B14F-4D97-AF65-F5344CB8AC3E}">
        <p14:creationId xmlns:p14="http://schemas.microsoft.com/office/powerpoint/2010/main" val="274470405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8" r:id="rId7"/>
    <p:sldLayoutId id="2147483679" r:id="rId8"/>
  </p:sldLayoutIdLst>
  <p:hf hdr="0" ftr="0" dt="0"/>
  <p:txStyles>
    <p:titleStyle>
      <a:lvl1pPr algn="l" defTabSz="914400" rtl="0" eaLnBrk="1" latinLnBrk="0" hangingPunct="1">
        <a:lnSpc>
          <a:spcPct val="90000"/>
        </a:lnSpc>
        <a:spcBef>
          <a:spcPct val="0"/>
        </a:spcBef>
        <a:buNone/>
        <a:defRPr sz="32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7000">
              <a:schemeClr val="bg1">
                <a:lumMod val="100000"/>
              </a:schemeClr>
            </a:gs>
            <a:gs pos="88000">
              <a:schemeClr val="accent1">
                <a:lumMod val="0"/>
                <a:lumOff val="100000"/>
              </a:schemeClr>
            </a:gs>
            <a:gs pos="33000">
              <a:srgbClr val="009D6F">
                <a:alpha val="50000"/>
              </a:srgbClr>
            </a:gs>
          </a:gsLst>
          <a:lin ang="5400000" scaled="0"/>
          <a:tileRect/>
        </a:gradFill>
        <a:effectLst/>
      </p:bgPr>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9FDEDB53-E281-3DFC-16F8-A0617B8BA6F9}"/>
              </a:ext>
            </a:extLst>
          </p:cNvPr>
          <p:cNvSpPr>
            <a:spLocks noGrp="1"/>
          </p:cNvSpPr>
          <p:nvPr>
            <p:ph type="title"/>
          </p:nvPr>
        </p:nvSpPr>
        <p:spPr>
          <a:xfrm>
            <a:off x="519869" y="246058"/>
            <a:ext cx="11152261" cy="1325563"/>
          </a:xfrm>
          <a:prstGeom prst="rect">
            <a:avLst/>
          </a:prstGeom>
        </p:spPr>
        <p:txBody>
          <a:bodyPr vert="horz" lIns="91440" tIns="45720" rIns="91440" bIns="45720" rtlCol="0" anchor="ctr">
            <a:normAutofit/>
          </a:bodyPr>
          <a:lstStyle/>
          <a:p>
            <a:r>
              <a:rPr lang="sl-SI" dirty="0" err="1"/>
              <a:t>This</a:t>
            </a:r>
            <a:r>
              <a:rPr lang="sl-SI" dirty="0"/>
              <a:t> is </a:t>
            </a:r>
            <a:r>
              <a:rPr lang="sl-SI" dirty="0" err="1"/>
              <a:t>the</a:t>
            </a:r>
            <a:r>
              <a:rPr lang="sl-SI" dirty="0"/>
              <a:t> title</a:t>
            </a:r>
            <a:br>
              <a:rPr lang="sl-SI" dirty="0"/>
            </a:br>
            <a:r>
              <a:rPr lang="sl-SI" dirty="0"/>
              <a:t>in </a:t>
            </a:r>
            <a:r>
              <a:rPr lang="sl-SI" dirty="0" err="1"/>
              <a:t>two</a:t>
            </a:r>
            <a:r>
              <a:rPr lang="sl-SI" dirty="0"/>
              <a:t> </a:t>
            </a:r>
            <a:r>
              <a:rPr lang="sl-SI" dirty="0" err="1"/>
              <a:t>lines</a:t>
            </a:r>
            <a:endParaRPr lang="sl-SI" dirty="0"/>
          </a:p>
        </p:txBody>
      </p:sp>
      <p:sp>
        <p:nvSpPr>
          <p:cNvPr id="3" name="Označba mesta besedila 2">
            <a:extLst>
              <a:ext uri="{FF2B5EF4-FFF2-40B4-BE49-F238E27FC236}">
                <a16:creationId xmlns:a16="http://schemas.microsoft.com/office/drawing/2014/main" id="{ECF645DE-C04A-2563-8224-ABCEC490F62D}"/>
              </a:ext>
            </a:extLst>
          </p:cNvPr>
          <p:cNvSpPr>
            <a:spLocks noGrp="1"/>
          </p:cNvSpPr>
          <p:nvPr>
            <p:ph type="body" idx="1"/>
          </p:nvPr>
        </p:nvSpPr>
        <p:spPr>
          <a:xfrm>
            <a:off x="519869" y="1639866"/>
            <a:ext cx="11152262" cy="4652954"/>
          </a:xfrm>
          <a:prstGeom prst="rect">
            <a:avLst/>
          </a:prstGeom>
        </p:spPr>
        <p:txBody>
          <a:bodyPr vert="horz" lIns="91440" tIns="45720" rIns="91440" bIns="45720" rtlCol="0">
            <a:normAutofit/>
          </a:bodyPr>
          <a:lstStyle/>
          <a:p>
            <a:pPr lvl="0"/>
            <a:r>
              <a:rPr lang="sl-SI" dirty="0" err="1"/>
              <a:t>Click</a:t>
            </a:r>
            <a:r>
              <a:rPr lang="sl-SI" dirty="0"/>
              <a:t> to </a:t>
            </a:r>
            <a:r>
              <a:rPr lang="sl-SI" dirty="0" err="1"/>
              <a:t>edit</a:t>
            </a:r>
            <a:r>
              <a:rPr lang="sl-SI" dirty="0"/>
              <a:t> </a:t>
            </a:r>
            <a:r>
              <a:rPr lang="sl-SI" dirty="0" err="1"/>
              <a:t>the</a:t>
            </a:r>
            <a:r>
              <a:rPr lang="sl-SI" dirty="0"/>
              <a:t> </a:t>
            </a:r>
            <a:r>
              <a:rPr lang="sl-SI" dirty="0" err="1"/>
              <a:t>contents</a:t>
            </a:r>
            <a:endParaRPr lang="sl-SI" dirty="0"/>
          </a:p>
          <a:p>
            <a:pPr lvl="1"/>
            <a:r>
              <a:rPr lang="sl-SI" dirty="0" err="1"/>
              <a:t>Second</a:t>
            </a:r>
            <a:r>
              <a:rPr lang="sl-SI" dirty="0"/>
              <a:t> </a:t>
            </a:r>
            <a:r>
              <a:rPr lang="sl-SI" dirty="0" err="1"/>
              <a:t>level</a:t>
            </a:r>
            <a:endParaRPr lang="sl-SI" dirty="0"/>
          </a:p>
          <a:p>
            <a:pPr lvl="2"/>
            <a:r>
              <a:rPr lang="sl-SI" dirty="0" err="1"/>
              <a:t>Third</a:t>
            </a:r>
            <a:r>
              <a:rPr lang="sl-SI" dirty="0"/>
              <a:t> </a:t>
            </a:r>
            <a:r>
              <a:rPr lang="sl-SI" dirty="0" err="1"/>
              <a:t>level</a:t>
            </a:r>
            <a:endParaRPr lang="sl-SI" dirty="0"/>
          </a:p>
          <a:p>
            <a:pPr lvl="3"/>
            <a:r>
              <a:rPr lang="sl-SI" dirty="0" err="1"/>
              <a:t>Foruth</a:t>
            </a:r>
            <a:r>
              <a:rPr lang="sl-SI" dirty="0"/>
              <a:t> </a:t>
            </a:r>
            <a:r>
              <a:rPr lang="sl-SI" dirty="0" err="1"/>
              <a:t>level</a:t>
            </a:r>
            <a:endParaRPr lang="sl-SI" dirty="0"/>
          </a:p>
          <a:p>
            <a:pPr lvl="4"/>
            <a:r>
              <a:rPr lang="sl-SI" dirty="0" err="1"/>
              <a:t>Fifth</a:t>
            </a:r>
            <a:r>
              <a:rPr lang="sl-SI" dirty="0"/>
              <a:t> </a:t>
            </a:r>
            <a:r>
              <a:rPr lang="sl-SI" dirty="0" err="1"/>
              <a:t>level</a:t>
            </a:r>
            <a:endParaRPr lang="sl-SI" dirty="0"/>
          </a:p>
          <a:p>
            <a:pPr lvl="4"/>
            <a:endParaRPr lang="sl-SI" dirty="0"/>
          </a:p>
          <a:p>
            <a:pPr lvl="4"/>
            <a:endParaRPr lang="sl-SI" dirty="0"/>
          </a:p>
        </p:txBody>
      </p:sp>
      <p:sp>
        <p:nvSpPr>
          <p:cNvPr id="6" name="Označba mesta številke diapozitiva 5">
            <a:extLst>
              <a:ext uri="{FF2B5EF4-FFF2-40B4-BE49-F238E27FC236}">
                <a16:creationId xmlns:a16="http://schemas.microsoft.com/office/drawing/2014/main" id="{E0058458-BE23-C343-8E85-C53EA78E59D7}"/>
              </a:ext>
            </a:extLst>
          </p:cNvPr>
          <p:cNvSpPr>
            <a:spLocks noGrp="1"/>
          </p:cNvSpPr>
          <p:nvPr>
            <p:ph type="sldNum" sz="quarter" idx="4"/>
          </p:nvPr>
        </p:nvSpPr>
        <p:spPr>
          <a:xfrm>
            <a:off x="11682098" y="6369170"/>
            <a:ext cx="440823" cy="365125"/>
          </a:xfrm>
          <a:prstGeom prst="rect">
            <a:avLst/>
          </a:prstGeom>
        </p:spPr>
        <p:txBody>
          <a:bodyPr vert="horz" lIns="91440" tIns="45720" rIns="91440" bIns="45720" rtlCol="0" anchor="ctr"/>
          <a:lstStyle>
            <a:lvl1pPr algn="r">
              <a:defRPr sz="1200">
                <a:solidFill>
                  <a:schemeClr val="tx1">
                    <a:tint val="75000"/>
                  </a:schemeClr>
                </a:solidFill>
                <a:latin typeface="Open Sans" panose="020B0606030504020204" pitchFamily="34" charset="0"/>
              </a:defRPr>
            </a:lvl1pPr>
          </a:lstStyle>
          <a:p>
            <a:fld id="{A862B0EC-228D-4FBE-B2BB-F39727D4AFC5}" type="slidenum">
              <a:rPr lang="sl-SI" smtClean="0"/>
              <a:pPr/>
              <a:t>‹N›</a:t>
            </a:fld>
            <a:endParaRPr lang="sl-SI" dirty="0"/>
          </a:p>
        </p:txBody>
      </p:sp>
      <p:pic>
        <p:nvPicPr>
          <p:cNvPr id="9" name="Picture 8">
            <a:extLst>
              <a:ext uri="{FF2B5EF4-FFF2-40B4-BE49-F238E27FC236}">
                <a16:creationId xmlns:a16="http://schemas.microsoft.com/office/drawing/2014/main" id="{61E86742-5B06-5DD0-EED9-DDD08B174F6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72" y="-2286"/>
            <a:ext cx="1087351" cy="667511"/>
          </a:xfrm>
          <a:prstGeom prst="rect">
            <a:avLst/>
          </a:prstGeom>
        </p:spPr>
      </p:pic>
      <p:pic>
        <p:nvPicPr>
          <p:cNvPr id="5" name="Picture 4">
            <a:extLst>
              <a:ext uri="{FF2B5EF4-FFF2-40B4-BE49-F238E27FC236}">
                <a16:creationId xmlns:a16="http://schemas.microsoft.com/office/drawing/2014/main" id="{A7D064FE-C371-AFAC-2229-5DF950AC2EB1}"/>
              </a:ext>
            </a:extLst>
          </p:cNvPr>
          <p:cNvPicPr>
            <a:picLocks noChangeAspect="1"/>
          </p:cNvPicPr>
          <p:nvPr userDrawn="1"/>
        </p:nvPicPr>
        <p:blipFill>
          <a:blip r:embed="rId9"/>
          <a:stretch>
            <a:fillRect/>
          </a:stretch>
        </p:blipFill>
        <p:spPr>
          <a:xfrm>
            <a:off x="3844188" y="6296094"/>
            <a:ext cx="7827942" cy="566977"/>
          </a:xfrm>
          <a:prstGeom prst="rect">
            <a:avLst/>
          </a:prstGeom>
        </p:spPr>
      </p:pic>
    </p:spTree>
    <p:extLst>
      <p:ext uri="{BB962C8B-B14F-4D97-AF65-F5344CB8AC3E}">
        <p14:creationId xmlns:p14="http://schemas.microsoft.com/office/powerpoint/2010/main" val="347710231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hf hdr="0" ftr="0" dt="0"/>
  <p:txStyles>
    <p:titleStyle>
      <a:lvl1pPr algn="l" defTabSz="914400" rtl="0" eaLnBrk="1" latinLnBrk="0" hangingPunct="1">
        <a:lnSpc>
          <a:spcPct val="90000"/>
        </a:lnSpc>
        <a:spcBef>
          <a:spcPct val="0"/>
        </a:spcBef>
        <a:buNone/>
        <a:defRPr sz="3200" b="1" kern="1200">
          <a:solidFill>
            <a:srgbClr val="00359F"/>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9.xml"/><Relationship Id="rId4" Type="http://schemas.openxmlformats.org/officeDocument/2006/relationships/image" Target="../media/image27.emf"/></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4.xml"/><Relationship Id="rId4" Type="http://schemas.openxmlformats.org/officeDocument/2006/relationships/image" Target="../media/image35.emf"/></Relationships>
</file>

<file path=ppt/slides/_rels/slide15.xml.rels><?xml version="1.0" encoding="UTF-8" standalone="yes"?>
<Relationships xmlns="http://schemas.openxmlformats.org/package/2006/relationships"><Relationship Id="rId3" Type="http://schemas.openxmlformats.org/officeDocument/2006/relationships/image" Target="../media/image37.emf"/><Relationship Id="rId7" Type="http://schemas.openxmlformats.org/officeDocument/2006/relationships/image" Target="../media/image41.emf"/><Relationship Id="rId2" Type="http://schemas.openxmlformats.org/officeDocument/2006/relationships/image" Target="../media/image36.emf"/><Relationship Id="rId1" Type="http://schemas.openxmlformats.org/officeDocument/2006/relationships/slideLayout" Target="../slideLayouts/slideLayout4.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16.xml.rels><?xml version="1.0" encoding="UTF-8" standalone="yes"?>
<Relationships xmlns="http://schemas.openxmlformats.org/package/2006/relationships"><Relationship Id="rId3" Type="http://schemas.openxmlformats.org/officeDocument/2006/relationships/image" Target="../media/image43.emf"/><Relationship Id="rId7" Type="http://schemas.openxmlformats.org/officeDocument/2006/relationships/image" Target="../media/image47.emf"/><Relationship Id="rId2" Type="http://schemas.openxmlformats.org/officeDocument/2006/relationships/image" Target="../media/image42.emf"/><Relationship Id="rId1" Type="http://schemas.openxmlformats.org/officeDocument/2006/relationships/slideLayout" Target="../slideLayouts/slideLayout4.xml"/><Relationship Id="rId6" Type="http://schemas.openxmlformats.org/officeDocument/2006/relationships/image" Target="../media/image46.emf"/><Relationship Id="rId5" Type="http://schemas.openxmlformats.org/officeDocument/2006/relationships/image" Target="../media/image45.emf"/><Relationship Id="rId4" Type="http://schemas.openxmlformats.org/officeDocument/2006/relationships/image" Target="../media/image44.emf"/></Relationships>
</file>

<file path=ppt/slides/_rels/slide1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4.xml"/><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5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www.areasciencepark.it/"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hyperlink" Target="mailto:Massimiliano.rudella@areasciencepark.it" TargetMode="Externa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9.xml"/><Relationship Id="rId5" Type="http://schemas.openxmlformats.org/officeDocument/2006/relationships/image" Target="../media/image13.emf"/><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9.xml"/><Relationship Id="rId5" Type="http://schemas.openxmlformats.org/officeDocument/2006/relationships/image" Target="../media/image17.emf"/><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9.xml"/><Relationship Id="rId4"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a:extLst>
              <a:ext uri="{FF2B5EF4-FFF2-40B4-BE49-F238E27FC236}">
                <a16:creationId xmlns:a16="http://schemas.microsoft.com/office/drawing/2014/main" id="{781821AD-C3AD-17A5-EE4E-EF64F2CCEADB}"/>
              </a:ext>
            </a:extLst>
          </p:cNvPr>
          <p:cNvSpPr>
            <a:spLocks noGrp="1"/>
          </p:cNvSpPr>
          <p:nvPr>
            <p:ph type="subTitle" idx="1"/>
          </p:nvPr>
        </p:nvSpPr>
        <p:spPr>
          <a:xfrm>
            <a:off x="214423" y="4411270"/>
            <a:ext cx="11133287" cy="858202"/>
          </a:xfrm>
        </p:spPr>
        <p:txBody>
          <a:bodyPr>
            <a:normAutofit/>
          </a:bodyPr>
          <a:lstStyle/>
          <a:p>
            <a:pPr algn="l"/>
            <a:r>
              <a:rPr lang="it-IT" sz="1400" dirty="0">
                <a:latin typeface="Abadi" panose="020B0604020104020204" pitchFamily="34" charset="0"/>
              </a:rPr>
              <a:t>Massimiliano Rudella</a:t>
            </a:r>
          </a:p>
        </p:txBody>
      </p:sp>
      <p:sp>
        <p:nvSpPr>
          <p:cNvPr id="3" name="Titolo 2">
            <a:extLst>
              <a:ext uri="{FF2B5EF4-FFF2-40B4-BE49-F238E27FC236}">
                <a16:creationId xmlns:a16="http://schemas.microsoft.com/office/drawing/2014/main" id="{C461C75F-2C7D-052C-1C4E-D94945DF399B}"/>
              </a:ext>
            </a:extLst>
          </p:cNvPr>
          <p:cNvSpPr>
            <a:spLocks noGrp="1"/>
          </p:cNvSpPr>
          <p:nvPr>
            <p:ph type="title"/>
          </p:nvPr>
        </p:nvSpPr>
        <p:spPr>
          <a:xfrm>
            <a:off x="214423" y="2997818"/>
            <a:ext cx="6253993" cy="1325563"/>
          </a:xfrm>
        </p:spPr>
        <p:txBody>
          <a:bodyPr>
            <a:normAutofit fontScale="90000"/>
          </a:bodyPr>
          <a:lstStyle/>
          <a:p>
            <a:r>
              <a:rPr lang="it-IT" sz="2200" dirty="0" err="1">
                <a:solidFill>
                  <a:schemeClr val="tx1">
                    <a:lumMod val="75000"/>
                    <a:lumOff val="25000"/>
                  </a:schemeClr>
                </a:solidFill>
                <a:latin typeface="+mn-lt"/>
              </a:rPr>
              <a:t>Overview</a:t>
            </a:r>
            <a:r>
              <a:rPr lang="it-IT" sz="2200" dirty="0">
                <a:solidFill>
                  <a:schemeClr val="tx1">
                    <a:lumMod val="75000"/>
                    <a:lumOff val="25000"/>
                  </a:schemeClr>
                </a:solidFill>
                <a:latin typeface="+mn-lt"/>
              </a:rPr>
              <a:t> of the </a:t>
            </a:r>
            <a:r>
              <a:rPr lang="it-IT" sz="2200" dirty="0" err="1">
                <a:solidFill>
                  <a:schemeClr val="tx1">
                    <a:lumMod val="75000"/>
                    <a:lumOff val="25000"/>
                  </a:schemeClr>
                </a:solidFill>
                <a:latin typeface="+mn-lt"/>
              </a:rPr>
              <a:t>hydrogen</a:t>
            </a:r>
            <a:r>
              <a:rPr lang="it-IT" sz="2200" dirty="0">
                <a:solidFill>
                  <a:schemeClr val="tx1">
                    <a:lumMod val="75000"/>
                    <a:lumOff val="25000"/>
                  </a:schemeClr>
                </a:solidFill>
                <a:latin typeface="+mn-lt"/>
              </a:rPr>
              <a:t> </a:t>
            </a:r>
            <a:r>
              <a:rPr lang="it-IT" sz="2200" dirty="0" err="1">
                <a:solidFill>
                  <a:schemeClr val="tx1">
                    <a:lumMod val="75000"/>
                    <a:lumOff val="25000"/>
                  </a:schemeClr>
                </a:solidFill>
                <a:latin typeface="+mn-lt"/>
              </a:rPr>
              <a:t>regulatory</a:t>
            </a:r>
            <a:r>
              <a:rPr lang="it-IT" sz="2200" dirty="0">
                <a:solidFill>
                  <a:schemeClr val="tx1">
                    <a:lumMod val="75000"/>
                    <a:lumOff val="25000"/>
                  </a:schemeClr>
                </a:solidFill>
                <a:latin typeface="+mn-lt"/>
              </a:rPr>
              <a:t> framework in the EU and the North </a:t>
            </a:r>
            <a:r>
              <a:rPr lang="it-IT" sz="2200" dirty="0" err="1">
                <a:solidFill>
                  <a:schemeClr val="tx1">
                    <a:lumMod val="75000"/>
                    <a:lumOff val="25000"/>
                  </a:schemeClr>
                </a:solidFill>
                <a:latin typeface="+mn-lt"/>
              </a:rPr>
              <a:t>Adriatic</a:t>
            </a:r>
            <a:r>
              <a:rPr lang="it-IT" sz="2200" dirty="0">
                <a:solidFill>
                  <a:schemeClr val="tx1">
                    <a:lumMod val="75000"/>
                    <a:lumOff val="25000"/>
                  </a:schemeClr>
                </a:solidFill>
                <a:latin typeface="+mn-lt"/>
              </a:rPr>
              <a:t> eco-system: </a:t>
            </a:r>
            <a:r>
              <a:rPr lang="it-IT" sz="2200" dirty="0" err="1">
                <a:solidFill>
                  <a:schemeClr val="tx1">
                    <a:lumMod val="75000"/>
                    <a:lumOff val="25000"/>
                  </a:schemeClr>
                </a:solidFill>
                <a:latin typeface="+mn-lt"/>
              </a:rPr>
              <a:t>critical</a:t>
            </a:r>
            <a:r>
              <a:rPr lang="it-IT" sz="2200" dirty="0">
                <a:solidFill>
                  <a:schemeClr val="tx1">
                    <a:lumMod val="75000"/>
                    <a:lumOff val="25000"/>
                  </a:schemeClr>
                </a:solidFill>
                <a:latin typeface="+mn-lt"/>
              </a:rPr>
              <a:t> </a:t>
            </a:r>
            <a:r>
              <a:rPr lang="it-IT" sz="2200" dirty="0" err="1">
                <a:solidFill>
                  <a:schemeClr val="tx1">
                    <a:lumMod val="75000"/>
                    <a:lumOff val="25000"/>
                  </a:schemeClr>
                </a:solidFill>
                <a:latin typeface="+mn-lt"/>
              </a:rPr>
              <a:t>issues</a:t>
            </a:r>
            <a:r>
              <a:rPr lang="it-IT" sz="2200" dirty="0">
                <a:solidFill>
                  <a:schemeClr val="tx1">
                    <a:lumMod val="75000"/>
                    <a:lumOff val="25000"/>
                  </a:schemeClr>
                </a:solidFill>
                <a:latin typeface="+mn-lt"/>
              </a:rPr>
              <a:t> and </a:t>
            </a:r>
            <a:r>
              <a:rPr lang="it-IT" sz="2200" dirty="0" err="1">
                <a:solidFill>
                  <a:schemeClr val="tx1">
                    <a:lumMod val="75000"/>
                    <a:lumOff val="25000"/>
                  </a:schemeClr>
                </a:solidFill>
                <a:latin typeface="+mn-lt"/>
              </a:rPr>
              <a:t>opportunity</a:t>
            </a:r>
            <a:br>
              <a:rPr lang="it-IT" dirty="0">
                <a:solidFill>
                  <a:schemeClr val="tx1">
                    <a:lumMod val="75000"/>
                    <a:lumOff val="25000"/>
                  </a:schemeClr>
                </a:solidFill>
                <a:latin typeface="Abadi" panose="020B0604020104020204" pitchFamily="34" charset="0"/>
              </a:rPr>
            </a:br>
            <a:endParaRPr lang="it-IT" dirty="0">
              <a:solidFill>
                <a:schemeClr val="tx1">
                  <a:lumMod val="75000"/>
                  <a:lumOff val="25000"/>
                </a:schemeClr>
              </a:solidFill>
              <a:latin typeface="Abadi" panose="020B0604020104020204" pitchFamily="34" charset="0"/>
            </a:endParaRPr>
          </a:p>
        </p:txBody>
      </p:sp>
      <p:sp>
        <p:nvSpPr>
          <p:cNvPr id="4" name="Segnaposto numero diapositiva 3">
            <a:extLst>
              <a:ext uri="{FF2B5EF4-FFF2-40B4-BE49-F238E27FC236}">
                <a16:creationId xmlns:a16="http://schemas.microsoft.com/office/drawing/2014/main" id="{1C4763C4-399E-CA0B-AD31-35B7AC5599C0}"/>
              </a:ext>
            </a:extLst>
          </p:cNvPr>
          <p:cNvSpPr>
            <a:spLocks noGrp="1"/>
          </p:cNvSpPr>
          <p:nvPr>
            <p:ph type="sldNum" sz="quarter" idx="10"/>
          </p:nvPr>
        </p:nvSpPr>
        <p:spPr/>
        <p:txBody>
          <a:bodyPr/>
          <a:lstStyle/>
          <a:p>
            <a:fld id="{A862B0EC-228D-4FBE-B2BB-F39727D4AFC5}" type="slidenum">
              <a:rPr lang="sl-SI" smtClean="0"/>
              <a:t>1</a:t>
            </a:fld>
            <a:endParaRPr lang="sl-SI"/>
          </a:p>
        </p:txBody>
      </p:sp>
      <p:pic>
        <p:nvPicPr>
          <p:cNvPr id="7" name="Immagine 6">
            <a:extLst>
              <a:ext uri="{FF2B5EF4-FFF2-40B4-BE49-F238E27FC236}">
                <a16:creationId xmlns:a16="http://schemas.microsoft.com/office/drawing/2014/main" id="{7C6402BF-3A86-E934-6D5C-9AEDBA604F97}"/>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bwMode="auto">
          <a:xfrm>
            <a:off x="6227325" y="620833"/>
            <a:ext cx="5895596" cy="3429297"/>
          </a:xfrm>
          <a:prstGeom prst="rect">
            <a:avLst/>
          </a:prstGeom>
          <a:noFill/>
          <a:ln>
            <a:noFill/>
          </a:ln>
          <a:effectLst>
            <a:softEdge rad="127000"/>
          </a:effectLst>
        </p:spPr>
      </p:pic>
      <p:pic>
        <p:nvPicPr>
          <p:cNvPr id="8" name="Immagine 7">
            <a:extLst>
              <a:ext uri="{FF2B5EF4-FFF2-40B4-BE49-F238E27FC236}">
                <a16:creationId xmlns:a16="http://schemas.microsoft.com/office/drawing/2014/main" id="{98B669F2-AE28-2110-8333-10E43DDBA19C}"/>
              </a:ext>
            </a:extLst>
          </p:cNvPr>
          <p:cNvPicPr>
            <a:picLocks noChangeAspect="1"/>
          </p:cNvPicPr>
          <p:nvPr/>
        </p:nvPicPr>
        <p:blipFill>
          <a:blip r:embed="rId3"/>
          <a:stretch>
            <a:fillRect/>
          </a:stretch>
        </p:blipFill>
        <p:spPr>
          <a:xfrm>
            <a:off x="368274" y="4517572"/>
            <a:ext cx="1411144" cy="1011074"/>
          </a:xfrm>
          <a:prstGeom prst="rect">
            <a:avLst/>
          </a:prstGeom>
        </p:spPr>
      </p:pic>
      <p:pic>
        <p:nvPicPr>
          <p:cNvPr id="9" name="Picture 7">
            <a:extLst>
              <a:ext uri="{FF2B5EF4-FFF2-40B4-BE49-F238E27FC236}">
                <a16:creationId xmlns:a16="http://schemas.microsoft.com/office/drawing/2014/main" id="{5917E528-5F0C-663E-31A6-CA58091ADBD8}"/>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7356040" y="867617"/>
            <a:ext cx="953051" cy="575689"/>
          </a:xfrm>
          <a:prstGeom prst="rect">
            <a:avLst/>
          </a:prstGeom>
          <a:effectLst>
            <a:softEdge rad="12700"/>
          </a:effectLst>
        </p:spPr>
      </p:pic>
      <p:sp>
        <p:nvSpPr>
          <p:cNvPr id="10" name="CasellaDiTesto 9">
            <a:extLst>
              <a:ext uri="{FF2B5EF4-FFF2-40B4-BE49-F238E27FC236}">
                <a16:creationId xmlns:a16="http://schemas.microsoft.com/office/drawing/2014/main" id="{A01F0206-50A4-A7AB-D7CA-F58B62B4FDC8}"/>
              </a:ext>
            </a:extLst>
          </p:cNvPr>
          <p:cNvSpPr txBox="1"/>
          <p:nvPr/>
        </p:nvSpPr>
        <p:spPr>
          <a:xfrm>
            <a:off x="6329680" y="5445946"/>
            <a:ext cx="6096000" cy="369332"/>
          </a:xfrm>
          <a:prstGeom prst="rect">
            <a:avLst/>
          </a:prstGeom>
          <a:noFill/>
        </p:spPr>
        <p:txBody>
          <a:bodyPr wrap="square">
            <a:spAutoFit/>
          </a:bodyPr>
          <a:lstStyle/>
          <a:p>
            <a:r>
              <a:rPr lang="it-IT" sz="1800" kern="0" dirty="0" err="1">
                <a:effectLst/>
                <a:latin typeface="+mj-lt"/>
                <a:ea typeface="Aptos" panose="020B0004020202020204" pitchFamily="34" charset="0"/>
                <a:cs typeface="Aptos" panose="020B0004020202020204" pitchFamily="34" charset="0"/>
              </a:rPr>
              <a:t>Hydrogen</a:t>
            </a:r>
            <a:r>
              <a:rPr lang="it-IT" sz="1800" kern="0" dirty="0">
                <a:effectLst/>
                <a:latin typeface="+mj-lt"/>
                <a:ea typeface="Aptos" panose="020B0004020202020204" pitchFamily="34" charset="0"/>
                <a:cs typeface="Aptos" panose="020B0004020202020204" pitchFamily="34" charset="0"/>
              </a:rPr>
              <a:t> </a:t>
            </a:r>
            <a:r>
              <a:rPr lang="it-IT" sz="1800" kern="0" dirty="0" err="1">
                <a:effectLst/>
                <a:latin typeface="+mj-lt"/>
                <a:ea typeface="Aptos" panose="020B0004020202020204" pitchFamily="34" charset="0"/>
                <a:cs typeface="Aptos" panose="020B0004020202020204" pitchFamily="34" charset="0"/>
              </a:rPr>
              <a:t>Ecosystem</a:t>
            </a:r>
            <a:r>
              <a:rPr lang="it-IT" sz="1800" kern="0" dirty="0">
                <a:effectLst/>
                <a:latin typeface="+mj-lt"/>
                <a:ea typeface="Aptos" panose="020B0004020202020204" pitchFamily="34" charset="0"/>
                <a:cs typeface="Aptos" panose="020B0004020202020204" pitchFamily="34" charset="0"/>
              </a:rPr>
              <a:t> North </a:t>
            </a:r>
            <a:r>
              <a:rPr lang="it-IT" sz="1800" kern="0" dirty="0" err="1">
                <a:effectLst/>
                <a:latin typeface="+mj-lt"/>
                <a:ea typeface="Aptos" panose="020B0004020202020204" pitchFamily="34" charset="0"/>
                <a:cs typeface="Aptos" panose="020B0004020202020204" pitchFamily="34" charset="0"/>
              </a:rPr>
              <a:t>Adriatic</a:t>
            </a:r>
            <a:r>
              <a:rPr lang="it-IT" sz="1800" kern="0" dirty="0">
                <a:effectLst/>
                <a:latin typeface="+mj-lt"/>
                <a:ea typeface="Aptos" panose="020B0004020202020204" pitchFamily="34" charset="0"/>
                <a:cs typeface="Aptos" panose="020B0004020202020204" pitchFamily="34" charset="0"/>
              </a:rPr>
              <a:t> Conference</a:t>
            </a:r>
            <a:endParaRPr lang="it-IT" dirty="0">
              <a:latin typeface="+mj-lt"/>
            </a:endParaRPr>
          </a:p>
        </p:txBody>
      </p:sp>
    </p:spTree>
    <p:extLst>
      <p:ext uri="{BB962C8B-B14F-4D97-AF65-F5344CB8AC3E}">
        <p14:creationId xmlns:p14="http://schemas.microsoft.com/office/powerpoint/2010/main" val="1261885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4E788478-7486-7DBC-C5D8-B32AEF3089B3}"/>
              </a:ext>
            </a:extLst>
          </p:cNvPr>
          <p:cNvPicPr>
            <a:picLocks noChangeAspect="1"/>
          </p:cNvPicPr>
          <p:nvPr/>
        </p:nvPicPr>
        <p:blipFill>
          <a:blip r:embed="rId2"/>
          <a:stretch>
            <a:fillRect/>
          </a:stretch>
        </p:blipFill>
        <p:spPr>
          <a:xfrm>
            <a:off x="719283" y="263471"/>
            <a:ext cx="4089120" cy="5778100"/>
          </a:xfrm>
          <a:prstGeom prst="rect">
            <a:avLst/>
          </a:prstGeom>
        </p:spPr>
      </p:pic>
      <p:pic>
        <p:nvPicPr>
          <p:cNvPr id="7" name="Immagine 6">
            <a:extLst>
              <a:ext uri="{FF2B5EF4-FFF2-40B4-BE49-F238E27FC236}">
                <a16:creationId xmlns:a16="http://schemas.microsoft.com/office/drawing/2014/main" id="{19603106-CFCD-BF62-BB83-F0DC314D1130}"/>
              </a:ext>
            </a:extLst>
          </p:cNvPr>
          <p:cNvPicPr>
            <a:picLocks noChangeAspect="1"/>
          </p:cNvPicPr>
          <p:nvPr/>
        </p:nvPicPr>
        <p:blipFill>
          <a:blip r:embed="rId3"/>
          <a:stretch>
            <a:fillRect/>
          </a:stretch>
        </p:blipFill>
        <p:spPr>
          <a:xfrm>
            <a:off x="4808403" y="263470"/>
            <a:ext cx="3464740" cy="5189927"/>
          </a:xfrm>
          <a:prstGeom prst="rect">
            <a:avLst/>
          </a:prstGeom>
        </p:spPr>
      </p:pic>
      <p:pic>
        <p:nvPicPr>
          <p:cNvPr id="9" name="Immagine 8">
            <a:extLst>
              <a:ext uri="{FF2B5EF4-FFF2-40B4-BE49-F238E27FC236}">
                <a16:creationId xmlns:a16="http://schemas.microsoft.com/office/drawing/2014/main" id="{A97BE074-E354-4B4A-7842-4C271C5B76BF}"/>
              </a:ext>
            </a:extLst>
          </p:cNvPr>
          <p:cNvPicPr>
            <a:picLocks noChangeAspect="1"/>
          </p:cNvPicPr>
          <p:nvPr/>
        </p:nvPicPr>
        <p:blipFill>
          <a:blip r:embed="rId4"/>
          <a:stretch>
            <a:fillRect/>
          </a:stretch>
        </p:blipFill>
        <p:spPr>
          <a:xfrm>
            <a:off x="8273143" y="361693"/>
            <a:ext cx="3614057" cy="5335687"/>
          </a:xfrm>
          <a:prstGeom prst="rect">
            <a:avLst/>
          </a:prstGeom>
        </p:spPr>
      </p:pic>
    </p:spTree>
    <p:extLst>
      <p:ext uri="{BB962C8B-B14F-4D97-AF65-F5344CB8AC3E}">
        <p14:creationId xmlns:p14="http://schemas.microsoft.com/office/powerpoint/2010/main" val="1705607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97B75076-8C2A-1170-8500-A9BEBB49FCC7}"/>
              </a:ext>
            </a:extLst>
          </p:cNvPr>
          <p:cNvSpPr>
            <a:spLocks noGrp="1"/>
          </p:cNvSpPr>
          <p:nvPr>
            <p:ph type="sldNum" sz="quarter" idx="10"/>
          </p:nvPr>
        </p:nvSpPr>
        <p:spPr/>
        <p:txBody>
          <a:bodyPr/>
          <a:lstStyle/>
          <a:p>
            <a:fld id="{A862B0EC-228D-4FBE-B2BB-F39727D4AFC5}" type="slidenum">
              <a:rPr lang="sl-SI" smtClean="0"/>
              <a:t>11</a:t>
            </a:fld>
            <a:endParaRPr lang="sl-SI"/>
          </a:p>
        </p:txBody>
      </p:sp>
      <p:sp>
        <p:nvSpPr>
          <p:cNvPr id="5" name="Rectangle 1">
            <a:extLst>
              <a:ext uri="{FF2B5EF4-FFF2-40B4-BE49-F238E27FC236}">
                <a16:creationId xmlns:a16="http://schemas.microsoft.com/office/drawing/2014/main" id="{3E44611E-45CB-7B64-AAD2-E74695C5C4C3}"/>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7" name="CasellaDiTesto 6">
            <a:extLst>
              <a:ext uri="{FF2B5EF4-FFF2-40B4-BE49-F238E27FC236}">
                <a16:creationId xmlns:a16="http://schemas.microsoft.com/office/drawing/2014/main" id="{4E62A6BC-C0D8-2DBB-83A5-C9BC06A79B77}"/>
              </a:ext>
            </a:extLst>
          </p:cNvPr>
          <p:cNvSpPr txBox="1"/>
          <p:nvPr/>
        </p:nvSpPr>
        <p:spPr>
          <a:xfrm>
            <a:off x="711200" y="354279"/>
            <a:ext cx="9463396" cy="141098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1400" b="1" i="0" u="none" strike="noStrike" cap="none" normalizeH="0" baseline="0" dirty="0">
                <a:ln>
                  <a:noFill/>
                </a:ln>
                <a:solidFill>
                  <a:schemeClr val="bg1"/>
                </a:solidFill>
                <a:effectLst/>
                <a:latin typeface="+mj-lt"/>
              </a:rPr>
              <a:t>Why is there a need for a new legislative instrument?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it-IT" sz="1400" dirty="0">
              <a:solidFill>
                <a:schemeClr val="bg1"/>
              </a:solidFill>
              <a:latin typeface="+mj-lt"/>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it-IT" altLang="it-IT" sz="1400" b="0" i="0" u="none" strike="noStrike" cap="none" normalizeH="0" baseline="0" dirty="0" err="1">
                <a:ln>
                  <a:noFill/>
                </a:ln>
                <a:solidFill>
                  <a:schemeClr val="bg1"/>
                </a:solidFill>
                <a:effectLst/>
                <a:latin typeface="+mj-lt"/>
              </a:rPr>
              <a:t>standardize</a:t>
            </a:r>
            <a:r>
              <a:rPr kumimoji="0" lang="it-IT" altLang="it-IT" sz="1400" b="0" i="0" u="none" strike="noStrike" cap="none" normalizeH="0" baseline="0" dirty="0">
                <a:ln>
                  <a:noFill/>
                </a:ln>
                <a:solidFill>
                  <a:schemeClr val="bg1"/>
                </a:solidFill>
                <a:effectLst/>
                <a:latin typeface="+mj-lt"/>
              </a:rPr>
              <a:t> (</a:t>
            </a:r>
            <a:r>
              <a:rPr kumimoji="0" lang="it-IT" altLang="it-IT" sz="1400" b="0" i="0" u="none" strike="noStrike" cap="none" normalizeH="0" baseline="0" dirty="0" err="1">
                <a:ln>
                  <a:noFill/>
                </a:ln>
                <a:solidFill>
                  <a:schemeClr val="bg1"/>
                </a:solidFill>
                <a:effectLst/>
                <a:latin typeface="+mj-lt"/>
              </a:rPr>
              <a:t>Italy</a:t>
            </a:r>
            <a:r>
              <a:rPr kumimoji="0" lang="it-IT" altLang="it-IT" sz="1400" b="0" i="0" u="none" strike="noStrike" cap="none" normalizeH="0" baseline="0" dirty="0">
                <a:ln>
                  <a:noFill/>
                </a:ln>
                <a:solidFill>
                  <a:schemeClr val="bg1"/>
                </a:solidFill>
                <a:effectLst/>
                <a:latin typeface="+mj-lt"/>
              </a:rPr>
              <a:t>, Slovenia and </a:t>
            </a:r>
            <a:r>
              <a:rPr kumimoji="0" lang="it-IT" altLang="it-IT" sz="1400" b="0" i="0" u="none" strike="noStrike" cap="none" normalizeH="0" baseline="0" dirty="0" err="1">
                <a:ln>
                  <a:noFill/>
                </a:ln>
                <a:solidFill>
                  <a:schemeClr val="bg1"/>
                </a:solidFill>
                <a:effectLst/>
                <a:latin typeface="+mj-lt"/>
              </a:rPr>
              <a:t>Croatia</a:t>
            </a:r>
            <a:r>
              <a:rPr kumimoji="0" lang="it-IT" altLang="it-IT" sz="1400" b="0" i="0" u="none" strike="noStrike" cap="none" normalizeH="0" baseline="0" dirty="0">
                <a:ln>
                  <a:noFill/>
                </a:ln>
                <a:solidFill>
                  <a:schemeClr val="bg1"/>
                </a:solidFill>
                <a:effectLst/>
                <a:latin typeface="+mj-lt"/>
              </a:rPr>
              <a:t>) and create (Slovenia and </a:t>
            </a:r>
            <a:r>
              <a:rPr kumimoji="0" lang="it-IT" altLang="it-IT" sz="1400" b="0" i="0" u="none" strike="noStrike" cap="none" normalizeH="0" baseline="0" dirty="0" err="1">
                <a:ln>
                  <a:noFill/>
                </a:ln>
                <a:solidFill>
                  <a:schemeClr val="bg1"/>
                </a:solidFill>
                <a:effectLst/>
                <a:latin typeface="+mj-lt"/>
              </a:rPr>
              <a:t>Croatia</a:t>
            </a:r>
            <a:r>
              <a:rPr kumimoji="0" lang="it-IT" altLang="it-IT" sz="1400" b="0" i="0" u="none" strike="noStrike" cap="none" normalizeH="0" baseline="0" dirty="0">
                <a:ln>
                  <a:noFill/>
                </a:ln>
                <a:solidFill>
                  <a:schemeClr val="bg1"/>
                </a:solidFill>
                <a:effectLst/>
                <a:latin typeface="+mj-lt"/>
              </a:rPr>
              <a:t>) rules, </a:t>
            </a:r>
            <a:r>
              <a:rPr kumimoji="0" lang="it-IT" altLang="it-IT" sz="1400" b="0" i="0" u="none" strike="noStrike" cap="none" normalizeH="0" baseline="0" dirty="0" err="1">
                <a:ln>
                  <a:noFill/>
                </a:ln>
                <a:solidFill>
                  <a:schemeClr val="bg1"/>
                </a:solidFill>
                <a:effectLst/>
                <a:latin typeface="+mj-lt"/>
              </a:rPr>
              <a:t>certification</a:t>
            </a:r>
            <a:r>
              <a:rPr kumimoji="0" lang="it-IT" altLang="it-IT" sz="1400" b="0" i="0" u="none" strike="noStrike" cap="none" normalizeH="0" baseline="0" dirty="0">
                <a:ln>
                  <a:noFill/>
                </a:ln>
                <a:solidFill>
                  <a:schemeClr val="bg1"/>
                </a:solidFill>
                <a:effectLst/>
                <a:latin typeface="+mj-lt"/>
              </a:rPr>
              <a:t> and </a:t>
            </a:r>
            <a:r>
              <a:rPr kumimoji="0" lang="it-IT" altLang="it-IT" sz="1400" b="0" i="0" u="none" strike="noStrike" cap="none" normalizeH="0" baseline="0" dirty="0" err="1">
                <a:ln>
                  <a:noFill/>
                </a:ln>
                <a:solidFill>
                  <a:schemeClr val="bg1"/>
                </a:solidFill>
                <a:effectLst/>
                <a:latin typeface="+mj-lt"/>
              </a:rPr>
              <a:t>laws</a:t>
            </a:r>
            <a:r>
              <a:rPr kumimoji="0" lang="it-IT" altLang="it-IT" sz="1400" b="0" i="0" u="none" strike="noStrike" cap="none" normalizeH="0" baseline="0" dirty="0">
                <a:ln>
                  <a:noFill/>
                </a:ln>
                <a:solidFill>
                  <a:schemeClr val="bg1"/>
                </a:solidFill>
                <a:effectLst/>
                <a:latin typeface="+mj-lt"/>
              </a:rPr>
              <a:t> for the production, storage and </a:t>
            </a:r>
            <a:r>
              <a:rPr kumimoji="0" lang="it-IT" altLang="it-IT" sz="1400" b="0" i="0" u="none" strike="noStrike" cap="none" normalizeH="0" baseline="0" dirty="0" err="1">
                <a:ln>
                  <a:noFill/>
                </a:ln>
                <a:solidFill>
                  <a:schemeClr val="bg1"/>
                </a:solidFill>
                <a:effectLst/>
                <a:latin typeface="+mj-lt"/>
              </a:rPr>
              <a:t>distribution</a:t>
            </a:r>
            <a:r>
              <a:rPr kumimoji="0" lang="it-IT" altLang="it-IT" sz="1400" b="0" i="0" u="none" strike="noStrike" cap="none" normalizeH="0" baseline="0" dirty="0">
                <a:ln>
                  <a:noFill/>
                </a:ln>
                <a:solidFill>
                  <a:schemeClr val="bg1"/>
                </a:solidFill>
                <a:effectLst/>
                <a:latin typeface="+mj-lt"/>
              </a:rPr>
              <a:t> of </a:t>
            </a:r>
            <a:r>
              <a:rPr kumimoji="0" lang="it-IT" altLang="it-IT" sz="1400" b="0" i="0" u="none" strike="noStrike" cap="none" normalizeH="0" baseline="0" dirty="0" err="1">
                <a:ln>
                  <a:noFill/>
                </a:ln>
                <a:solidFill>
                  <a:schemeClr val="bg1"/>
                </a:solidFill>
                <a:effectLst/>
                <a:latin typeface="+mj-lt"/>
              </a:rPr>
              <a:t>liquid</a:t>
            </a:r>
            <a:r>
              <a:rPr kumimoji="0" lang="it-IT" altLang="it-IT" sz="1400" b="0" i="0" u="none" strike="noStrike" cap="none" normalizeH="0" baseline="0" dirty="0">
                <a:ln>
                  <a:noFill/>
                </a:ln>
                <a:solidFill>
                  <a:schemeClr val="bg1"/>
                </a:solidFill>
                <a:effectLst/>
                <a:latin typeface="+mj-lt"/>
              </a:rPr>
              <a:t> </a:t>
            </a:r>
            <a:r>
              <a:rPr kumimoji="0" lang="it-IT" altLang="it-IT" sz="1400" b="0" i="0" u="none" strike="noStrike" cap="none" normalizeH="0" baseline="0" dirty="0" err="1">
                <a:ln>
                  <a:noFill/>
                </a:ln>
                <a:solidFill>
                  <a:schemeClr val="bg1"/>
                </a:solidFill>
                <a:effectLst/>
                <a:latin typeface="+mj-lt"/>
              </a:rPr>
              <a:t>hydrogen</a:t>
            </a:r>
            <a:r>
              <a:rPr kumimoji="0" lang="it-IT" altLang="it-IT" sz="1400" b="0" i="0" u="none" strike="noStrike" cap="none" normalizeH="0" baseline="0" dirty="0">
                <a:ln>
                  <a:noFill/>
                </a:ln>
                <a:solidFill>
                  <a:schemeClr val="bg1"/>
                </a:solidFill>
                <a:effectLst/>
                <a:latin typeface="+mj-lt"/>
              </a:rPr>
              <a:t> (</a:t>
            </a:r>
            <a:r>
              <a:rPr kumimoji="0" lang="en-US" altLang="it-IT" sz="1400" b="0" i="0" u="none" strike="noStrike" cap="none" normalizeH="0" baseline="0" dirty="0">
                <a:ln>
                  <a:noFill/>
                </a:ln>
                <a:solidFill>
                  <a:schemeClr val="bg1"/>
                </a:solidFill>
                <a:effectLst/>
                <a:latin typeface="+mj-lt"/>
              </a:rPr>
              <a:t>20% of production must be transnational</a:t>
            </a:r>
            <a:r>
              <a:rPr kumimoji="0" lang="it-IT" altLang="it-IT" sz="1400" b="0" i="0" u="none" strike="noStrike" cap="none" normalizeH="0" baseline="0" dirty="0">
                <a:ln>
                  <a:noFill/>
                </a:ln>
                <a:solidFill>
                  <a:schemeClr val="bg1"/>
                </a:solidFill>
                <a:effectLst/>
                <a:latin typeface="+mj-lt"/>
              </a:rPr>
              <a:t>)</a:t>
            </a: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it-IT" altLang="it-IT" sz="1400" b="0" i="0" u="none" strike="noStrike" cap="none" normalizeH="0" baseline="0" dirty="0">
                <a:ln>
                  <a:noFill/>
                </a:ln>
                <a:solidFill>
                  <a:schemeClr val="bg1"/>
                </a:solidFill>
                <a:effectLst/>
                <a:latin typeface="+mj-lt"/>
              </a:rPr>
              <a:t>test low TRL </a:t>
            </a:r>
            <a:r>
              <a:rPr kumimoji="0" lang="it-IT" altLang="it-IT" sz="1400" b="0" i="0" u="none" strike="noStrike" cap="none" normalizeH="0" baseline="0" dirty="0" err="1">
                <a:ln>
                  <a:noFill/>
                </a:ln>
                <a:solidFill>
                  <a:schemeClr val="bg1"/>
                </a:solidFill>
                <a:effectLst/>
                <a:latin typeface="+mj-lt"/>
              </a:rPr>
              <a:t>prototypes</a:t>
            </a:r>
            <a:r>
              <a:rPr kumimoji="0" lang="it-IT" altLang="it-IT" sz="1400" b="0" i="0" u="none" strike="noStrike" cap="none" normalizeH="0" baseline="0" dirty="0">
                <a:ln>
                  <a:noFill/>
                </a:ln>
                <a:solidFill>
                  <a:schemeClr val="bg1"/>
                </a:solidFill>
                <a:effectLst/>
                <a:latin typeface="+mj-lt"/>
              </a:rPr>
              <a:t> and innovative </a:t>
            </a:r>
            <a:r>
              <a:rPr kumimoji="0" lang="it-IT" altLang="it-IT" sz="1400" b="0" i="0" u="none" strike="noStrike" cap="none" normalizeH="0" baseline="0" dirty="0" err="1">
                <a:ln>
                  <a:noFill/>
                </a:ln>
                <a:solidFill>
                  <a:schemeClr val="bg1"/>
                </a:solidFill>
                <a:effectLst/>
                <a:latin typeface="+mj-lt"/>
              </a:rPr>
              <a:t>technologies</a:t>
            </a:r>
            <a:r>
              <a:rPr kumimoji="0" lang="it-IT" altLang="it-IT" sz="1400" b="0" i="0" u="none" strike="noStrike" cap="none" normalizeH="0" baseline="0" dirty="0">
                <a:ln>
                  <a:noFill/>
                </a:ln>
                <a:solidFill>
                  <a:schemeClr val="bg1"/>
                </a:solidFill>
                <a:effectLst/>
                <a:latin typeface="+mj-lt"/>
              </a:rPr>
              <a:t> to </a:t>
            </a:r>
            <a:r>
              <a:rPr kumimoji="0" lang="it-IT" altLang="it-IT" sz="1400" b="0" i="0" u="none" strike="noStrike" cap="none" normalizeH="0" baseline="0" dirty="0" err="1">
                <a:ln>
                  <a:noFill/>
                </a:ln>
                <a:solidFill>
                  <a:schemeClr val="bg1"/>
                </a:solidFill>
                <a:effectLst/>
                <a:latin typeface="+mj-lt"/>
              </a:rPr>
              <a:t>bring</a:t>
            </a:r>
            <a:r>
              <a:rPr kumimoji="0" lang="it-IT" altLang="it-IT" sz="1400" b="0" i="0" u="none" strike="noStrike" cap="none" normalizeH="0" baseline="0" dirty="0">
                <a:ln>
                  <a:noFill/>
                </a:ln>
                <a:solidFill>
                  <a:schemeClr val="bg1"/>
                </a:solidFill>
                <a:effectLst/>
                <a:latin typeface="+mj-lt"/>
              </a:rPr>
              <a:t> </a:t>
            </a:r>
            <a:r>
              <a:rPr kumimoji="0" lang="it-IT" altLang="it-IT" sz="1400" b="0" i="0" u="none" strike="noStrike" cap="none" normalizeH="0" baseline="0" dirty="0" err="1">
                <a:ln>
                  <a:noFill/>
                </a:ln>
                <a:solidFill>
                  <a:schemeClr val="bg1"/>
                </a:solidFill>
                <a:effectLst/>
                <a:latin typeface="+mj-lt"/>
              </a:rPr>
              <a:t>them</a:t>
            </a:r>
            <a:r>
              <a:rPr kumimoji="0" lang="it-IT" altLang="it-IT" sz="1400" b="0" i="0" u="none" strike="noStrike" cap="none" normalizeH="0" baseline="0" dirty="0">
                <a:ln>
                  <a:noFill/>
                </a:ln>
                <a:solidFill>
                  <a:schemeClr val="bg1"/>
                </a:solidFill>
                <a:effectLst/>
                <a:latin typeface="+mj-lt"/>
              </a:rPr>
              <a:t> to the market (</a:t>
            </a:r>
            <a:r>
              <a:rPr kumimoji="0" lang="it-IT" altLang="it-IT" sz="1400" b="0" i="0" u="none" strike="noStrike" cap="none" normalizeH="0" baseline="0" dirty="0" err="1">
                <a:ln>
                  <a:noFill/>
                </a:ln>
                <a:solidFill>
                  <a:schemeClr val="bg1"/>
                </a:solidFill>
                <a:effectLst/>
                <a:latin typeface="+mj-lt"/>
              </a:rPr>
              <a:t>Italy</a:t>
            </a:r>
            <a:r>
              <a:rPr kumimoji="0" lang="it-IT" altLang="it-IT" sz="1400" b="0" i="0" u="none" strike="noStrike" cap="none" normalizeH="0" baseline="0" dirty="0">
                <a:ln>
                  <a:noFill/>
                </a:ln>
                <a:solidFill>
                  <a:schemeClr val="bg1"/>
                </a:solidFill>
                <a:effectLst/>
                <a:latin typeface="+mj-lt"/>
              </a:rPr>
              <a:t>), </a:t>
            </a:r>
            <a:r>
              <a:rPr kumimoji="0" lang="it-IT" altLang="it-IT" sz="1400" b="0" i="0" u="none" strike="noStrike" cap="none" normalizeH="0" baseline="0" dirty="0" err="1">
                <a:ln>
                  <a:noFill/>
                </a:ln>
                <a:solidFill>
                  <a:schemeClr val="bg1"/>
                </a:solidFill>
                <a:effectLst/>
                <a:latin typeface="+mj-lt"/>
              </a:rPr>
              <a:t>not</a:t>
            </a:r>
            <a:r>
              <a:rPr kumimoji="0" lang="it-IT" altLang="it-IT" sz="1400" b="0" i="0" u="none" strike="noStrike" cap="none" normalizeH="0" baseline="0" dirty="0">
                <a:ln>
                  <a:noFill/>
                </a:ln>
                <a:solidFill>
                  <a:schemeClr val="bg1"/>
                </a:solidFill>
                <a:effectLst/>
                <a:latin typeface="+mj-lt"/>
              </a:rPr>
              <a:t> </a:t>
            </a:r>
            <a:r>
              <a:rPr kumimoji="0" lang="it-IT" altLang="it-IT" sz="1400" b="0" i="0" u="none" strike="noStrike" cap="none" normalizeH="0" baseline="0" dirty="0" err="1">
                <a:ln>
                  <a:noFill/>
                </a:ln>
                <a:solidFill>
                  <a:schemeClr val="bg1"/>
                </a:solidFill>
                <a:effectLst/>
                <a:latin typeface="+mj-lt"/>
              </a:rPr>
              <a:t>only</a:t>
            </a:r>
            <a:r>
              <a:rPr kumimoji="0" lang="it-IT" altLang="it-IT" sz="1400" b="0" i="0" u="none" strike="noStrike" cap="none" normalizeH="0" baseline="0" dirty="0">
                <a:ln>
                  <a:noFill/>
                </a:ln>
                <a:solidFill>
                  <a:schemeClr val="bg1"/>
                </a:solidFill>
                <a:effectLst/>
                <a:latin typeface="+mj-lt"/>
              </a:rPr>
              <a:t> in the </a:t>
            </a:r>
            <a:r>
              <a:rPr kumimoji="0" lang="it-IT" altLang="it-IT" sz="1400" b="0" i="0" u="none" strike="noStrike" cap="none" normalizeH="0" baseline="0" dirty="0" err="1">
                <a:ln>
                  <a:noFill/>
                </a:ln>
                <a:solidFill>
                  <a:schemeClr val="bg1"/>
                </a:solidFill>
                <a:effectLst/>
                <a:latin typeface="+mj-lt"/>
              </a:rPr>
              <a:t>hydrogen</a:t>
            </a:r>
            <a:r>
              <a:rPr kumimoji="0" lang="it-IT" altLang="it-IT" sz="1400" b="0" i="0" u="none" strike="noStrike" cap="none" normalizeH="0" baseline="0" dirty="0">
                <a:ln>
                  <a:noFill/>
                </a:ln>
                <a:solidFill>
                  <a:schemeClr val="bg1"/>
                </a:solidFill>
                <a:effectLst/>
                <a:latin typeface="+mj-lt"/>
              </a:rPr>
              <a:t> </a:t>
            </a:r>
            <a:r>
              <a:rPr kumimoji="0" lang="it-IT" altLang="it-IT" sz="1400" b="0" i="0" u="none" strike="noStrike" cap="none" normalizeH="0" baseline="0" dirty="0" err="1">
                <a:ln>
                  <a:noFill/>
                </a:ln>
                <a:solidFill>
                  <a:schemeClr val="bg1"/>
                </a:solidFill>
                <a:effectLst/>
                <a:latin typeface="+mj-lt"/>
              </a:rPr>
              <a:t>sector</a:t>
            </a:r>
            <a:r>
              <a:rPr kumimoji="0" lang="it-IT" altLang="it-IT" sz="1400" b="0" i="0" u="none" strike="noStrike" cap="none" normalizeH="0" baseline="0" dirty="0">
                <a:ln>
                  <a:noFill/>
                </a:ln>
                <a:solidFill>
                  <a:schemeClr val="bg1"/>
                </a:solidFill>
                <a:effectLst/>
                <a:latin typeface="+mj-lt"/>
              </a:rPr>
              <a:t>... </a:t>
            </a:r>
          </a:p>
        </p:txBody>
      </p:sp>
      <p:sp>
        <p:nvSpPr>
          <p:cNvPr id="8" name="Rectangle 2">
            <a:extLst>
              <a:ext uri="{FF2B5EF4-FFF2-40B4-BE49-F238E27FC236}">
                <a16:creationId xmlns:a16="http://schemas.microsoft.com/office/drawing/2014/main" id="{7057354C-25C8-5D00-6663-49B19BB7A9B8}"/>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0" name="CasellaDiTesto 9">
            <a:extLst>
              <a:ext uri="{FF2B5EF4-FFF2-40B4-BE49-F238E27FC236}">
                <a16:creationId xmlns:a16="http://schemas.microsoft.com/office/drawing/2014/main" id="{3B26137D-3594-BCE1-A5B6-1E7FF9E6A2C3}"/>
              </a:ext>
            </a:extLst>
          </p:cNvPr>
          <p:cNvSpPr txBox="1"/>
          <p:nvPr/>
        </p:nvSpPr>
        <p:spPr>
          <a:xfrm>
            <a:off x="968380" y="1765263"/>
            <a:ext cx="10617200"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a:ln>
                  <a:noFill/>
                </a:ln>
                <a:effectLst/>
              </a:rPr>
              <a:t>…</a:t>
            </a:r>
            <a:r>
              <a:rPr kumimoji="0" lang="it-IT" altLang="it-IT" sz="1600" b="0" i="0" u="none" strike="noStrike" cap="none" normalizeH="0" baseline="0" dirty="0" err="1">
                <a:ln>
                  <a:noFill/>
                </a:ln>
                <a:effectLst/>
              </a:rPr>
              <a:t>there</a:t>
            </a:r>
            <a:r>
              <a:rPr kumimoji="0" lang="it-IT" altLang="it-IT" sz="1600" b="0" i="0" u="none" strike="noStrike" cap="none" normalizeH="0" baseline="0" dirty="0">
                <a:ln>
                  <a:noFill/>
                </a:ln>
                <a:effectLst/>
              </a:rPr>
              <a:t> </a:t>
            </a:r>
            <a:r>
              <a:rPr kumimoji="0" lang="it-IT" altLang="it-IT" sz="1600" b="0" i="0" u="none" strike="noStrike" cap="none" normalizeH="0" baseline="0" dirty="0" err="1">
                <a:ln>
                  <a:noFill/>
                </a:ln>
                <a:effectLst/>
              </a:rPr>
              <a:t>is</a:t>
            </a:r>
            <a:r>
              <a:rPr kumimoji="0" lang="it-IT" altLang="it-IT" sz="1600" b="0" i="0" u="none" strike="noStrike" cap="none" normalizeH="0" baseline="0" dirty="0">
                <a:ln>
                  <a:noFill/>
                </a:ln>
                <a:effectLst/>
              </a:rPr>
              <a:t> a technical and </a:t>
            </a:r>
            <a:r>
              <a:rPr kumimoji="0" lang="it-IT" altLang="it-IT" sz="1600" b="0" i="0" u="none" strike="noStrike" cap="none" normalizeH="0" baseline="0" dirty="0" err="1">
                <a:ln>
                  <a:noFill/>
                </a:ln>
                <a:effectLst/>
              </a:rPr>
              <a:t>legal</a:t>
            </a:r>
            <a:r>
              <a:rPr kumimoji="0" lang="it-IT" altLang="it-IT" sz="1600" b="0" i="0" u="none" strike="noStrike" cap="none" normalizeH="0" baseline="0" dirty="0">
                <a:ln>
                  <a:noFill/>
                </a:ln>
                <a:effectLst/>
              </a:rPr>
              <a:t> </a:t>
            </a:r>
            <a:r>
              <a:rPr kumimoji="0" lang="it-IT" altLang="it-IT" sz="1600" b="0" i="0" u="none" strike="noStrike" cap="none" normalizeH="0" baseline="0" dirty="0" err="1">
                <a:ln>
                  <a:noFill/>
                </a:ln>
                <a:effectLst/>
              </a:rPr>
              <a:t>solution</a:t>
            </a:r>
            <a:r>
              <a:rPr kumimoji="0" lang="it-IT" altLang="it-IT" sz="1600" b="0" i="0" u="none" strike="noStrike" cap="none" normalizeH="0" baseline="0" dirty="0">
                <a:ln>
                  <a:noFill/>
                </a:ln>
                <a:effectLst/>
              </a:rPr>
              <a:t>: the </a:t>
            </a:r>
            <a:r>
              <a:rPr kumimoji="0" lang="it-IT" altLang="it-IT" sz="1600" b="1" i="0" u="none" strike="noStrike" cap="none" normalizeH="0" baseline="0" dirty="0" err="1">
                <a:ln>
                  <a:noFill/>
                </a:ln>
                <a:effectLst/>
              </a:rPr>
              <a:t>Regulatory</a:t>
            </a:r>
            <a:r>
              <a:rPr kumimoji="0" lang="it-IT" altLang="it-IT" sz="1600" b="1" i="0" u="none" strike="noStrike" cap="none" normalizeH="0" baseline="0" dirty="0">
                <a:ln>
                  <a:noFill/>
                </a:ln>
                <a:effectLst/>
              </a:rPr>
              <a:t> Sandbox </a:t>
            </a:r>
          </a:p>
        </p:txBody>
      </p:sp>
      <p:pic>
        <p:nvPicPr>
          <p:cNvPr id="1026" name="Picture 2" descr="Icona Legge Special Lineal color">
            <a:extLst>
              <a:ext uri="{FF2B5EF4-FFF2-40B4-BE49-F238E27FC236}">
                <a16:creationId xmlns:a16="http://schemas.microsoft.com/office/drawing/2014/main" id="{DA264FD7-096C-6B88-3DC1-2E7463C466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174596" y="354279"/>
            <a:ext cx="1410984" cy="1410984"/>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6DE8CCAA-D4C4-75AF-B163-5B81FCA1EA13}"/>
              </a:ext>
            </a:extLst>
          </p:cNvPr>
          <p:cNvSpPr txBox="1"/>
          <p:nvPr/>
        </p:nvSpPr>
        <p:spPr>
          <a:xfrm>
            <a:off x="244929" y="3026686"/>
            <a:ext cx="10839010" cy="523220"/>
          </a:xfrm>
          <a:prstGeom prst="rect">
            <a:avLst/>
          </a:prstGeom>
          <a:noFill/>
        </p:spPr>
        <p:txBody>
          <a:bodyPr wrap="square">
            <a:spAutoFit/>
          </a:bodyPr>
          <a:lstStyle/>
          <a:p>
            <a:pPr marL="285750" indent="-285750">
              <a:buFont typeface="Arial" panose="020B0604020202020204" pitchFamily="34" charset="0"/>
              <a:buChar char="•"/>
            </a:pPr>
            <a:r>
              <a:rPr lang="en-US" sz="1400" b="1" dirty="0"/>
              <a:t>lack of sector legislation: 1 sandbox in Slovenia and 1 in Croatia lasting 3 years, to produce guidelines to be proposed to policy makers covering the hydrogen production, distribution and storage sectors</a:t>
            </a:r>
            <a:endParaRPr lang="it-IT" sz="1400" b="1" dirty="0"/>
          </a:p>
        </p:txBody>
      </p:sp>
      <p:sp>
        <p:nvSpPr>
          <p:cNvPr id="3" name="CasellaDiTesto 2">
            <a:extLst>
              <a:ext uri="{FF2B5EF4-FFF2-40B4-BE49-F238E27FC236}">
                <a16:creationId xmlns:a16="http://schemas.microsoft.com/office/drawing/2014/main" id="{2833DBBA-59BA-9F88-26E5-3413369AB9A8}"/>
              </a:ext>
            </a:extLst>
          </p:cNvPr>
          <p:cNvSpPr txBox="1"/>
          <p:nvPr/>
        </p:nvSpPr>
        <p:spPr>
          <a:xfrm>
            <a:off x="244929" y="3572370"/>
            <a:ext cx="10759077" cy="954107"/>
          </a:xfrm>
          <a:prstGeom prst="rect">
            <a:avLst/>
          </a:prstGeom>
          <a:noFill/>
        </p:spPr>
        <p:txBody>
          <a:bodyPr wrap="square">
            <a:spAutoFit/>
          </a:bodyPr>
          <a:lstStyle/>
          <a:p>
            <a:pPr marL="285750" indent="-285750">
              <a:buFont typeface="Arial" panose="020B0604020202020204" pitchFamily="34" charset="0"/>
              <a:buChar char="•"/>
            </a:pPr>
            <a:r>
              <a:rPr lang="en-US" sz="1400" b="1" dirty="0">
                <a:latin typeface="+mj-lt"/>
              </a:rPr>
              <a:t>1 sandbox in Italy (Friuli Venezia Giulia Region) to test low TRL technologies in the green hydrogen production, distribution and storage sector (also through the creation of a Demonstrator)</a:t>
            </a:r>
          </a:p>
          <a:p>
            <a:endParaRPr lang="en-US" sz="1400" b="1" dirty="0">
              <a:latin typeface="+mj-lt"/>
            </a:endParaRPr>
          </a:p>
          <a:p>
            <a:pPr marL="285750" indent="-285750">
              <a:buFont typeface="Arial" panose="020B0604020202020204" pitchFamily="34" charset="0"/>
              <a:buChar char="•"/>
            </a:pPr>
            <a:r>
              <a:rPr lang="en-US" sz="1400" b="1" dirty="0"/>
              <a:t>1 sandbox to define a set of indicators (for future certification) on a green hydrogen production plant...</a:t>
            </a:r>
            <a:endParaRPr lang="it-IT" sz="1400" b="1" dirty="0"/>
          </a:p>
        </p:txBody>
      </p:sp>
      <p:sp>
        <p:nvSpPr>
          <p:cNvPr id="6" name="CasellaDiTesto 5">
            <a:extLst>
              <a:ext uri="{FF2B5EF4-FFF2-40B4-BE49-F238E27FC236}">
                <a16:creationId xmlns:a16="http://schemas.microsoft.com/office/drawing/2014/main" id="{897D8B33-DD88-7741-DF51-6DD884CA9367}"/>
              </a:ext>
            </a:extLst>
          </p:cNvPr>
          <p:cNvSpPr txBox="1"/>
          <p:nvPr/>
        </p:nvSpPr>
        <p:spPr>
          <a:xfrm>
            <a:off x="1480457" y="2362992"/>
            <a:ext cx="6096000" cy="369332"/>
          </a:xfrm>
          <a:prstGeom prst="rect">
            <a:avLst/>
          </a:prstGeom>
          <a:noFill/>
        </p:spPr>
        <p:txBody>
          <a:bodyPr wrap="square">
            <a:spAutoFit/>
          </a:bodyPr>
          <a:lstStyle/>
          <a:p>
            <a:r>
              <a:rPr lang="it-IT" b="1" dirty="0">
                <a:solidFill>
                  <a:schemeClr val="bg1"/>
                </a:solidFill>
              </a:rPr>
              <a:t>some </a:t>
            </a:r>
            <a:r>
              <a:rPr lang="it-IT" b="1" dirty="0" err="1">
                <a:solidFill>
                  <a:schemeClr val="bg1"/>
                </a:solidFill>
              </a:rPr>
              <a:t>hypotheses</a:t>
            </a:r>
            <a:r>
              <a:rPr lang="it-IT" b="1" dirty="0">
                <a:solidFill>
                  <a:schemeClr val="bg1"/>
                </a:solidFill>
              </a:rPr>
              <a:t>....</a:t>
            </a:r>
          </a:p>
        </p:txBody>
      </p:sp>
      <p:sp>
        <p:nvSpPr>
          <p:cNvPr id="9" name="CasellaDiTesto 8">
            <a:extLst>
              <a:ext uri="{FF2B5EF4-FFF2-40B4-BE49-F238E27FC236}">
                <a16:creationId xmlns:a16="http://schemas.microsoft.com/office/drawing/2014/main" id="{037BD154-2A88-959E-617E-3355A0DB9878}"/>
              </a:ext>
            </a:extLst>
          </p:cNvPr>
          <p:cNvSpPr txBox="1"/>
          <p:nvPr/>
        </p:nvSpPr>
        <p:spPr>
          <a:xfrm>
            <a:off x="2465977" y="4754184"/>
            <a:ext cx="10544733" cy="1231106"/>
          </a:xfrm>
          <a:prstGeom prst="rect">
            <a:avLst/>
          </a:prstGeom>
          <a:noFill/>
        </p:spPr>
        <p:txBody>
          <a:bodyPr wrap="square">
            <a:spAutoFit/>
          </a:bodyPr>
          <a:lstStyle/>
          <a:p>
            <a:r>
              <a:rPr lang="en-US" dirty="0"/>
              <a:t>…but at the moment… </a:t>
            </a:r>
          </a:p>
          <a:p>
            <a:pPr marL="285750" indent="-285750">
              <a:buFont typeface="Arial" panose="020B0604020202020204" pitchFamily="34" charset="0"/>
              <a:buChar char="•"/>
            </a:pPr>
            <a:r>
              <a:rPr lang="en-US" sz="1400" dirty="0">
                <a:latin typeface="+mj-lt"/>
              </a:rPr>
              <a:t>the analysis already started must be deepened</a:t>
            </a:r>
          </a:p>
          <a:p>
            <a:pPr marL="285750" indent="-285750">
              <a:buFont typeface="Arial" panose="020B0604020202020204" pitchFamily="34" charset="0"/>
              <a:buChar char="•"/>
            </a:pPr>
            <a:r>
              <a:rPr lang="en-US" sz="1400" dirty="0">
                <a:latin typeface="+mj-lt"/>
              </a:rPr>
              <a:t>the benchmark between the 3 legislations must be developed</a:t>
            </a:r>
          </a:p>
          <a:p>
            <a:pPr marL="285750" indent="-285750">
              <a:buFont typeface="Arial" panose="020B0604020202020204" pitchFamily="34" charset="0"/>
              <a:buChar char="•"/>
            </a:pPr>
            <a:r>
              <a:rPr lang="en-US" sz="1400" dirty="0">
                <a:latin typeface="+mj-lt"/>
              </a:rPr>
              <a:t>the experimental sector must be found by involving the private sector</a:t>
            </a:r>
          </a:p>
          <a:p>
            <a:pPr marL="285750" indent="-285750">
              <a:buFont typeface="Arial" panose="020B0604020202020204" pitchFamily="34" charset="0"/>
              <a:buChar char="•"/>
            </a:pPr>
            <a:r>
              <a:rPr lang="en-US" sz="1400" dirty="0">
                <a:latin typeface="+mj-lt"/>
              </a:rPr>
              <a:t>…and we need the involvement of the national and European Union policy makers...</a:t>
            </a:r>
            <a:endParaRPr lang="it-IT" sz="1400" dirty="0">
              <a:latin typeface="+mj-lt"/>
            </a:endParaRPr>
          </a:p>
        </p:txBody>
      </p:sp>
    </p:spTree>
    <p:extLst>
      <p:ext uri="{BB962C8B-B14F-4D97-AF65-F5344CB8AC3E}">
        <p14:creationId xmlns:p14="http://schemas.microsoft.com/office/powerpoint/2010/main" val="2639481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2"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94"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96" name="Rectangle 3095">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3074" name="Picture 2" descr="The Single-Minded Movie Blog: The Meaning of Life (1983)">
            <a:extLst>
              <a:ext uri="{FF2B5EF4-FFF2-40B4-BE49-F238E27FC236}">
                <a16:creationId xmlns:a16="http://schemas.microsoft.com/office/drawing/2014/main" id="{98F3AAD0-8993-2362-3B22-DB28351125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771"/>
          <a:stretch/>
        </p:blipFill>
        <p:spPr bwMode="auto">
          <a:xfrm>
            <a:off x="3305231" y="1718450"/>
            <a:ext cx="5581537" cy="2997390"/>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numero diapositiva 3">
            <a:extLst>
              <a:ext uri="{FF2B5EF4-FFF2-40B4-BE49-F238E27FC236}">
                <a16:creationId xmlns:a16="http://schemas.microsoft.com/office/drawing/2014/main" id="{81D90B80-8813-86AC-3BCC-DDFA73B11254}"/>
              </a:ext>
            </a:extLst>
          </p:cNvPr>
          <p:cNvSpPr>
            <a:spLocks noGrp="1"/>
          </p:cNvSpPr>
          <p:nvPr>
            <p:ph type="sldNum" sz="quarter" idx="10"/>
          </p:nvPr>
        </p:nvSpPr>
        <p:spPr>
          <a:xfrm>
            <a:off x="10707624" y="6382512"/>
            <a:ext cx="685800" cy="320040"/>
          </a:xfrm>
        </p:spPr>
        <p:txBody>
          <a:bodyPr vert="horz" lIns="91440" tIns="45720" rIns="91440" bIns="45720" rtlCol="0" anchor="ctr">
            <a:normAutofit/>
          </a:bodyPr>
          <a:lstStyle/>
          <a:p>
            <a:pPr>
              <a:spcAft>
                <a:spcPts val="600"/>
              </a:spcAft>
            </a:pPr>
            <a:fld id="{A862B0EC-228D-4FBE-B2BB-F39727D4AFC5}" type="slidenum">
              <a:rPr lang="en-US">
                <a:latin typeface="+mn-lt"/>
              </a:rPr>
              <a:pPr>
                <a:spcAft>
                  <a:spcPts val="600"/>
                </a:spcAft>
              </a:pPr>
              <a:t>12</a:t>
            </a:fld>
            <a:endParaRPr lang="en-US">
              <a:latin typeface="+mn-lt"/>
            </a:endParaRPr>
          </a:p>
        </p:txBody>
      </p:sp>
      <p:sp>
        <p:nvSpPr>
          <p:cNvPr id="8" name="CasellaDiTesto 7">
            <a:extLst>
              <a:ext uri="{FF2B5EF4-FFF2-40B4-BE49-F238E27FC236}">
                <a16:creationId xmlns:a16="http://schemas.microsoft.com/office/drawing/2014/main" id="{D3C690B1-3535-700C-9BCE-9BE872B6F23C}"/>
              </a:ext>
            </a:extLst>
          </p:cNvPr>
          <p:cNvSpPr txBox="1"/>
          <p:nvPr/>
        </p:nvSpPr>
        <p:spPr>
          <a:xfrm>
            <a:off x="638387" y="5204402"/>
            <a:ext cx="10617442" cy="923330"/>
          </a:xfrm>
          <a:prstGeom prst="rect">
            <a:avLst/>
          </a:prstGeom>
          <a:noFill/>
        </p:spPr>
        <p:txBody>
          <a:bodyPr wrap="square">
            <a:spAutoFit/>
          </a:bodyPr>
          <a:lstStyle/>
          <a:p>
            <a:r>
              <a:rPr lang="en-US" i="1" dirty="0"/>
              <a:t>but if you are a partner of NAHV you must remember… </a:t>
            </a:r>
          </a:p>
          <a:p>
            <a:endParaRPr lang="en-US" i="1" dirty="0"/>
          </a:p>
          <a:p>
            <a:pPr algn="ctr"/>
            <a:r>
              <a:rPr lang="en-US" i="1" dirty="0"/>
              <a:t>"</a:t>
            </a:r>
            <a:r>
              <a:rPr lang="en-US" b="1" i="1" dirty="0"/>
              <a:t>Always look on the bright side of life</a:t>
            </a:r>
            <a:r>
              <a:rPr lang="en-US" i="1" dirty="0"/>
              <a:t>"</a:t>
            </a:r>
            <a:endParaRPr lang="it-IT" i="1" dirty="0"/>
          </a:p>
        </p:txBody>
      </p:sp>
    </p:spTree>
    <p:extLst>
      <p:ext uri="{BB962C8B-B14F-4D97-AF65-F5344CB8AC3E}">
        <p14:creationId xmlns:p14="http://schemas.microsoft.com/office/powerpoint/2010/main" val="4059202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812EDE49-5948-67EB-FE1E-84AA0CDCA416}"/>
              </a:ext>
            </a:extLst>
          </p:cNvPr>
          <p:cNvSpPr>
            <a:spLocks noGrp="1"/>
          </p:cNvSpPr>
          <p:nvPr>
            <p:ph type="title"/>
          </p:nvPr>
        </p:nvSpPr>
        <p:spPr>
          <a:xfrm>
            <a:off x="662120" y="81540"/>
            <a:ext cx="5950811" cy="601986"/>
          </a:xfrm>
        </p:spPr>
        <p:txBody>
          <a:bodyPr vert="horz" lIns="91440" tIns="45720" rIns="91440" bIns="45720" rtlCol="0" anchor="b">
            <a:normAutofit fontScale="90000"/>
          </a:bodyPr>
          <a:lstStyle/>
          <a:p>
            <a:r>
              <a:rPr lang="en-US" sz="2000" dirty="0">
                <a:latin typeface="+mn-lt"/>
                <a:ea typeface="+mj-ea"/>
                <a:cs typeface="+mj-cs"/>
              </a:rPr>
              <a:t>TOOLS</a:t>
            </a:r>
            <a:br>
              <a:rPr lang="en-US" sz="2000" dirty="0">
                <a:latin typeface="+mn-lt"/>
                <a:ea typeface="+mj-ea"/>
                <a:cs typeface="+mj-cs"/>
              </a:rPr>
            </a:br>
            <a:r>
              <a:rPr lang="en-US" sz="2000" dirty="0">
                <a:latin typeface="+mn-lt"/>
                <a:ea typeface="+mj-ea"/>
                <a:cs typeface="+mj-cs"/>
              </a:rPr>
              <a:t>Regulatory </a:t>
            </a:r>
            <a:r>
              <a:rPr lang="en-US" sz="2000" kern="1200" dirty="0">
                <a:solidFill>
                  <a:schemeClr val="tx1"/>
                </a:solidFill>
                <a:latin typeface="+mn-lt"/>
                <a:ea typeface="+mj-ea"/>
                <a:cs typeface="+mj-cs"/>
              </a:rPr>
              <a:t> sandbox: what exactly is it?</a:t>
            </a:r>
          </a:p>
        </p:txBody>
      </p:sp>
      <p:sp>
        <p:nvSpPr>
          <p:cNvPr id="9" name="CasellaDiTesto 8">
            <a:extLst>
              <a:ext uri="{FF2B5EF4-FFF2-40B4-BE49-F238E27FC236}">
                <a16:creationId xmlns:a16="http://schemas.microsoft.com/office/drawing/2014/main" id="{A41A7204-A37E-789C-E441-7D51C24A03ED}"/>
              </a:ext>
            </a:extLst>
          </p:cNvPr>
          <p:cNvSpPr txBox="1"/>
          <p:nvPr/>
        </p:nvSpPr>
        <p:spPr>
          <a:xfrm>
            <a:off x="139162" y="835239"/>
            <a:ext cx="6144631" cy="3495093"/>
          </a:xfrm>
          <a:prstGeom prst="rect">
            <a:avLst/>
          </a:prstGeom>
        </p:spPr>
        <p:txBody>
          <a:bodyPr vert="horz" lIns="91440" tIns="45720" rIns="91440" bIns="45720" rtlCol="0" anchor="t">
            <a:noAutofit/>
          </a:bodyPr>
          <a:lstStyle/>
          <a:p>
            <a:pPr algn="just">
              <a:lnSpc>
                <a:spcPct val="90000"/>
              </a:lnSpc>
              <a:spcAft>
                <a:spcPts val="1275"/>
              </a:spcAft>
            </a:pPr>
            <a:r>
              <a:rPr lang="en-US" sz="1400" dirty="0">
                <a:effectLst/>
                <a:ea typeface="Calibri" panose="020F0502020204030204" pitchFamily="34" charset="0"/>
                <a:cs typeface="Calibri" panose="020F0502020204030204" pitchFamily="34" charset="0"/>
              </a:rPr>
              <a:t>RS provide a controlled environment to live test new products, technology, or business models under the watchful eye of a financial institutional regulator.</a:t>
            </a:r>
          </a:p>
          <a:p>
            <a:pPr algn="just">
              <a:lnSpc>
                <a:spcPct val="90000"/>
              </a:lnSpc>
              <a:spcAft>
                <a:spcPts val="1275"/>
              </a:spcAft>
            </a:pPr>
            <a:r>
              <a:rPr lang="en-US" sz="1400" dirty="0">
                <a:effectLst/>
                <a:ea typeface="Calibri" panose="020F0502020204030204" pitchFamily="34" charset="0"/>
                <a:cs typeface="Calibri" panose="020F0502020204030204" pitchFamily="34" charset="0"/>
              </a:rPr>
              <a:t>In the legal dimension, the sandbox is a space, virtual or physical, within which it is possible to test innovative projects from a technological point of view for a limited period of time, with the possibility of derogating from sector regulations in order to allow promoters to carry out the tests in the most exhaustive, complete and efficient way possible. </a:t>
            </a:r>
          </a:p>
          <a:p>
            <a:pPr algn="just">
              <a:lnSpc>
                <a:spcPct val="90000"/>
              </a:lnSpc>
              <a:spcAft>
                <a:spcPts val="1275"/>
              </a:spcAft>
            </a:pPr>
            <a:r>
              <a:rPr lang="en-US" sz="1400" dirty="0">
                <a:effectLst/>
                <a:ea typeface="Calibri" panose="020F0502020204030204" pitchFamily="34" charset="0"/>
                <a:cs typeface="Calibri" panose="020F0502020204030204" pitchFamily="34" charset="0"/>
              </a:rPr>
              <a:t>the results of the various tests and experiments can be used as a basis for a subsequent and possible </a:t>
            </a:r>
            <a:r>
              <a:rPr lang="en-US" sz="1400" dirty="0">
                <a:ea typeface="Calibri" panose="020F0502020204030204" pitchFamily="34" charset="0"/>
                <a:cs typeface="Calibri" panose="020F0502020204030204" pitchFamily="34" charset="0"/>
              </a:rPr>
              <a:t>regulatory change.</a:t>
            </a:r>
          </a:p>
          <a:p>
            <a:pPr algn="just">
              <a:lnSpc>
                <a:spcPct val="90000"/>
              </a:lnSpc>
              <a:spcAft>
                <a:spcPts val="1275"/>
              </a:spcAft>
            </a:pPr>
            <a:r>
              <a:rPr lang="en-US" sz="1400" dirty="0">
                <a:effectLst/>
                <a:ea typeface="Calibri" panose="020F0502020204030204" pitchFamily="34" charset="0"/>
                <a:cs typeface="Calibri" panose="020F0502020204030204" pitchFamily="34" charset="0"/>
              </a:rPr>
              <a:t>The procedure behind the institute is quite simple: a proponent proposes an innovative project to the public body that supervises the experimentation, to evaluate whether the project can be admitted on the basis of predetermined requirements or whether the application should be rejected.   </a:t>
            </a:r>
          </a:p>
        </p:txBody>
      </p:sp>
      <p:pic>
        <p:nvPicPr>
          <p:cNvPr id="2052" name="Picture 4" descr="Reg Sandbox Presentation.pptx">
            <a:extLst>
              <a:ext uri="{FF2B5EF4-FFF2-40B4-BE49-F238E27FC236}">
                <a16:creationId xmlns:a16="http://schemas.microsoft.com/office/drawing/2014/main" id="{D81FA3F2-E557-BF7A-4A28-2525BD814450}"/>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l="18095" r="4364" b="-2"/>
          <a:stretch/>
        </p:blipFill>
        <p:spPr bwMode="auto">
          <a:xfrm>
            <a:off x="6909054" y="70914"/>
            <a:ext cx="5137754" cy="372708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g Sandbox Presentation.pptx">
            <a:extLst>
              <a:ext uri="{FF2B5EF4-FFF2-40B4-BE49-F238E27FC236}">
                <a16:creationId xmlns:a16="http://schemas.microsoft.com/office/drawing/2014/main" id="{F0ACACD5-0E4F-863F-857E-4096AF7F23A8}"/>
              </a:ext>
            </a:extLst>
          </p:cNvPr>
          <p:cNvPicPr>
            <a:picLocks noChangeAspect="1" noChangeArrowheads="1"/>
          </p:cNvPicPr>
          <p:nvPr/>
        </p:nvPicPr>
        <p:blipFill rotWithShape="1">
          <a:blip r:embed="rId3">
            <a:alphaModFix amt="60000"/>
            <a:extLst>
              <a:ext uri="{28A0092B-C50C-407E-A947-70E740481C1C}">
                <a14:useLocalDpi xmlns:a14="http://schemas.microsoft.com/office/drawing/2010/main" val="0"/>
              </a:ext>
            </a:extLst>
          </a:blip>
          <a:srcRect l="19280" r="5353" b="-5"/>
          <a:stretch/>
        </p:blipFill>
        <p:spPr bwMode="auto">
          <a:xfrm>
            <a:off x="8933793" y="3940385"/>
            <a:ext cx="2976955" cy="222194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g Sandbox Presentation.pptx">
            <a:extLst>
              <a:ext uri="{FF2B5EF4-FFF2-40B4-BE49-F238E27FC236}">
                <a16:creationId xmlns:a16="http://schemas.microsoft.com/office/drawing/2014/main" id="{C302C18C-9B5C-E49A-3A74-CEA09572FD3D}"/>
              </a:ext>
            </a:extLst>
          </p:cNvPr>
          <p:cNvPicPr>
            <a:picLocks noChangeAspect="1" noChangeArrowheads="1"/>
          </p:cNvPicPr>
          <p:nvPr/>
        </p:nvPicPr>
        <p:blipFill rotWithShape="1">
          <a:blip r:embed="rId4">
            <a:alphaModFix amt="60000"/>
            <a:extLst>
              <a:ext uri="{28A0092B-C50C-407E-A947-70E740481C1C}">
                <a14:useLocalDpi xmlns:a14="http://schemas.microsoft.com/office/drawing/2010/main" val="0"/>
              </a:ext>
            </a:extLst>
          </a:blip>
          <a:srcRect l="10140" r="14493" b="-5"/>
          <a:stretch/>
        </p:blipFill>
        <p:spPr bwMode="auto">
          <a:xfrm>
            <a:off x="5962122" y="2888539"/>
            <a:ext cx="3515809" cy="25269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C2C1C08-B251-05EB-7225-604A17BCB449}"/>
              </a:ext>
            </a:extLst>
          </p:cNvPr>
          <p:cNvSpPr>
            <a:spLocks noChangeArrowheads="1"/>
          </p:cNvSpPr>
          <p:nvPr/>
        </p:nvSpPr>
        <p:spPr bwMode="auto">
          <a:xfrm>
            <a:off x="192260" y="4330332"/>
            <a:ext cx="5769862" cy="234424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202124"/>
                </a:solidFill>
                <a:effectLst/>
                <a:latin typeface="+mj-lt"/>
                <a:ea typeface="Calibri" panose="020F0502020204030204" pitchFamily="34" charset="0"/>
                <a:cs typeface="Calibri" panose="020F0502020204030204" pitchFamily="34" charset="0"/>
              </a:rPr>
              <a:t>The </a:t>
            </a:r>
            <a:r>
              <a:rPr kumimoji="0" lang="it-IT" altLang="it-IT" sz="1400" b="0" i="0" u="none" strike="noStrike" cap="none" normalizeH="0" baseline="0" dirty="0" err="1">
                <a:ln>
                  <a:noFill/>
                </a:ln>
                <a:solidFill>
                  <a:srgbClr val="202124"/>
                </a:solidFill>
                <a:effectLst/>
                <a:latin typeface="+mj-lt"/>
                <a:ea typeface="Calibri" panose="020F0502020204030204" pitchFamily="34" charset="0"/>
                <a:cs typeface="Calibri" panose="020F0502020204030204" pitchFamily="34" charset="0"/>
              </a:rPr>
              <a:t>architecture</a:t>
            </a:r>
            <a:r>
              <a:rPr kumimoji="0" lang="it-IT" altLang="it-IT" sz="1400" b="0" i="0" u="none" strike="noStrike" cap="none" normalizeH="0" baseline="0" dirty="0">
                <a:ln>
                  <a:noFill/>
                </a:ln>
                <a:solidFill>
                  <a:srgbClr val="202124"/>
                </a:solidFill>
                <a:effectLst/>
                <a:latin typeface="+mj-lt"/>
                <a:ea typeface="Calibri" panose="020F0502020204030204" pitchFamily="34" charset="0"/>
                <a:cs typeface="Calibri" panose="020F0502020204030204" pitchFamily="34" charset="0"/>
              </a:rPr>
              <a:t> of the institute </a:t>
            </a:r>
            <a:r>
              <a:rPr kumimoji="0" lang="it-IT" altLang="it-IT" sz="1400" b="0" i="0" u="none" strike="noStrike" cap="none" normalizeH="0" baseline="0" dirty="0" err="1">
                <a:ln>
                  <a:noFill/>
                </a:ln>
                <a:solidFill>
                  <a:srgbClr val="202124"/>
                </a:solidFill>
                <a:effectLst/>
                <a:latin typeface="+mj-lt"/>
                <a:ea typeface="Calibri" panose="020F0502020204030204" pitchFamily="34" charset="0"/>
                <a:cs typeface="Calibri" panose="020F0502020204030204" pitchFamily="34" charset="0"/>
              </a:rPr>
              <a:t>is</a:t>
            </a:r>
            <a:r>
              <a:rPr kumimoji="0" lang="it-IT" altLang="it-IT" sz="1400" b="0" i="0" u="none" strike="noStrike" cap="none" normalizeH="0" baseline="0" dirty="0">
                <a:ln>
                  <a:noFill/>
                </a:ln>
                <a:solidFill>
                  <a:srgbClr val="202124"/>
                </a:solidFill>
                <a:effectLst/>
                <a:latin typeface="+mj-lt"/>
                <a:ea typeface="Calibri" panose="020F0502020204030204" pitchFamily="34" charset="0"/>
                <a:cs typeface="Calibri" panose="020F0502020204030204" pitchFamily="34" charset="0"/>
              </a:rPr>
              <a:t> </a:t>
            </a:r>
            <a:r>
              <a:rPr kumimoji="0" lang="it-IT" altLang="it-IT" sz="1400" b="0" i="0" u="none" strike="noStrike" cap="none" normalizeH="0" baseline="0" dirty="0" err="1">
                <a:ln>
                  <a:noFill/>
                </a:ln>
                <a:solidFill>
                  <a:srgbClr val="202124"/>
                </a:solidFill>
                <a:effectLst/>
                <a:latin typeface="+mj-lt"/>
                <a:ea typeface="Calibri" panose="020F0502020204030204" pitchFamily="34" charset="0"/>
                <a:cs typeface="Calibri" panose="020F0502020204030204" pitchFamily="34" charset="0"/>
              </a:rPr>
              <a:t>based</a:t>
            </a:r>
            <a:r>
              <a:rPr kumimoji="0" lang="it-IT" altLang="it-IT" sz="1400" b="0" i="0" u="none" strike="noStrike" cap="none" normalizeH="0" baseline="0" dirty="0">
                <a:ln>
                  <a:noFill/>
                </a:ln>
                <a:solidFill>
                  <a:srgbClr val="202124"/>
                </a:solidFill>
                <a:effectLst/>
                <a:latin typeface="+mj-lt"/>
                <a:ea typeface="Calibri" panose="020F0502020204030204" pitchFamily="34" charset="0"/>
                <a:cs typeface="Calibri" panose="020F0502020204030204" pitchFamily="34" charset="0"/>
              </a:rPr>
              <a:t> on the </a:t>
            </a:r>
            <a:r>
              <a:rPr kumimoji="0" lang="it-IT" altLang="it-IT" sz="1400" b="0" i="0" u="none" strike="noStrike" cap="none" normalizeH="0" baseline="0" dirty="0" err="1">
                <a:ln>
                  <a:noFill/>
                </a:ln>
                <a:solidFill>
                  <a:srgbClr val="202124"/>
                </a:solidFill>
                <a:effectLst/>
                <a:latin typeface="+mj-lt"/>
                <a:ea typeface="Calibri" panose="020F0502020204030204" pitchFamily="34" charset="0"/>
                <a:cs typeface="Calibri" panose="020F0502020204030204" pitchFamily="34" charset="0"/>
              </a:rPr>
              <a:t>fact</a:t>
            </a:r>
            <a:r>
              <a:rPr kumimoji="0" lang="it-IT" altLang="it-IT" sz="1400" b="0" i="0" u="none" strike="noStrike" cap="none" normalizeH="0" baseline="0" dirty="0">
                <a:ln>
                  <a:noFill/>
                </a:ln>
                <a:solidFill>
                  <a:srgbClr val="202124"/>
                </a:solidFill>
                <a:effectLst/>
                <a:latin typeface="+mj-lt"/>
                <a:ea typeface="Calibri" panose="020F0502020204030204" pitchFamily="34" charset="0"/>
                <a:cs typeface="Calibri" panose="020F0502020204030204" pitchFamily="34" charset="0"/>
              </a:rPr>
              <a:t> </a:t>
            </a:r>
            <a:r>
              <a:rPr kumimoji="0" lang="it-IT" altLang="it-IT" sz="1400" b="0" i="0" u="none" strike="noStrike" cap="none" normalizeH="0" baseline="0" dirty="0" err="1">
                <a:ln>
                  <a:noFill/>
                </a:ln>
                <a:solidFill>
                  <a:srgbClr val="202124"/>
                </a:solidFill>
                <a:effectLst/>
                <a:latin typeface="+mj-lt"/>
                <a:ea typeface="Calibri" panose="020F0502020204030204" pitchFamily="34" charset="0"/>
                <a:cs typeface="Calibri" panose="020F0502020204030204" pitchFamily="34" charset="0"/>
              </a:rPr>
              <a:t>that</a:t>
            </a:r>
            <a:r>
              <a:rPr kumimoji="0" lang="it-IT" altLang="it-IT" sz="1400" b="0" i="0" u="none" strike="noStrike" cap="none" normalizeH="0" baseline="0" dirty="0">
                <a:ln>
                  <a:noFill/>
                </a:ln>
                <a:solidFill>
                  <a:srgbClr val="202124"/>
                </a:solidFill>
                <a:effectLst/>
                <a:latin typeface="+mj-lt"/>
                <a:ea typeface="Calibri" panose="020F0502020204030204" pitchFamily="34" charset="0"/>
                <a:cs typeface="Calibri" panose="020F0502020204030204" pitchFamily="34" charset="0"/>
              </a:rPr>
              <a:t> one or more public bodies (</a:t>
            </a:r>
            <a:r>
              <a:rPr kumimoji="0" lang="it-IT" altLang="it-IT" sz="1400" b="0" i="0" u="none" strike="noStrike" cap="none" normalizeH="0" baseline="0" dirty="0" err="1">
                <a:ln>
                  <a:noFill/>
                </a:ln>
                <a:solidFill>
                  <a:srgbClr val="202124"/>
                </a:solidFill>
                <a:effectLst/>
                <a:latin typeface="+mj-lt"/>
                <a:ea typeface="Calibri" panose="020F0502020204030204" pitchFamily="34" charset="0"/>
                <a:cs typeface="Calibri" panose="020F0502020204030204" pitchFamily="34" charset="0"/>
              </a:rPr>
              <a:t>depending</a:t>
            </a:r>
            <a:r>
              <a:rPr kumimoji="0" lang="it-IT" altLang="it-IT" sz="1400" b="0" i="0" u="none" strike="noStrike" cap="none" normalizeH="0" baseline="0" dirty="0">
                <a:ln>
                  <a:noFill/>
                </a:ln>
                <a:solidFill>
                  <a:srgbClr val="202124"/>
                </a:solidFill>
                <a:effectLst/>
                <a:latin typeface="+mj-lt"/>
                <a:ea typeface="Calibri" panose="020F0502020204030204" pitchFamily="34" charset="0"/>
                <a:cs typeface="Calibri" panose="020F0502020204030204" pitchFamily="34" charset="0"/>
              </a:rPr>
              <a:t> on the scope of the project) </a:t>
            </a:r>
            <a:r>
              <a:rPr kumimoji="0" lang="it-IT" altLang="it-IT" sz="1400" b="0" i="0" u="none" strike="noStrike" cap="none" normalizeH="0" baseline="0" dirty="0" err="1">
                <a:ln>
                  <a:noFill/>
                </a:ln>
                <a:solidFill>
                  <a:srgbClr val="202124"/>
                </a:solidFill>
                <a:effectLst/>
                <a:latin typeface="+mj-lt"/>
                <a:ea typeface="Calibri" panose="020F0502020204030204" pitchFamily="34" charset="0"/>
                <a:cs typeface="Calibri" panose="020F0502020204030204" pitchFamily="34" charset="0"/>
              </a:rPr>
              <a:t>allow</a:t>
            </a:r>
            <a:r>
              <a:rPr kumimoji="0" lang="it-IT" altLang="it-IT" sz="1400" b="0" i="0" u="none" strike="noStrike" cap="none" normalizeH="0" baseline="0" dirty="0">
                <a:ln>
                  <a:noFill/>
                </a:ln>
                <a:solidFill>
                  <a:srgbClr val="202124"/>
                </a:solidFill>
                <a:effectLst/>
                <a:latin typeface="+mj-lt"/>
                <a:ea typeface="Calibri" panose="020F0502020204030204" pitchFamily="34" charset="0"/>
                <a:cs typeface="Calibri" panose="020F0502020204030204" pitchFamily="34" charset="0"/>
              </a:rPr>
              <a:t> a private </a:t>
            </a:r>
            <a:r>
              <a:rPr lang="it-IT" altLang="it-IT" sz="1400" dirty="0" err="1">
                <a:solidFill>
                  <a:srgbClr val="202124"/>
                </a:solidFill>
                <a:latin typeface="+mj-lt"/>
                <a:ea typeface="Calibri" panose="020F0502020204030204" pitchFamily="34" charset="0"/>
                <a:cs typeface="Calibri" panose="020F0502020204030204" pitchFamily="34" charset="0"/>
              </a:rPr>
              <a:t>actor</a:t>
            </a:r>
            <a:r>
              <a:rPr lang="it-IT" altLang="it-IT" sz="1400" dirty="0">
                <a:solidFill>
                  <a:srgbClr val="202124"/>
                </a:solidFill>
                <a:latin typeface="+mj-lt"/>
                <a:ea typeface="Calibri" panose="020F0502020204030204" pitchFamily="34" charset="0"/>
                <a:cs typeface="Calibri" panose="020F0502020204030204" pitchFamily="34" charset="0"/>
              </a:rPr>
              <a:t> </a:t>
            </a:r>
            <a:r>
              <a:rPr kumimoji="0" lang="it-IT" altLang="it-IT" sz="1400" b="0" i="0" u="none" strike="noStrike" cap="none" normalizeH="0" baseline="0" dirty="0">
                <a:ln>
                  <a:noFill/>
                </a:ln>
                <a:solidFill>
                  <a:srgbClr val="202124"/>
                </a:solidFill>
                <a:effectLst/>
                <a:latin typeface="+mj-lt"/>
                <a:ea typeface="Calibri" panose="020F0502020204030204" pitchFamily="34" charset="0"/>
                <a:cs typeface="Calibri" panose="020F0502020204030204" pitchFamily="34" charset="0"/>
              </a:rPr>
              <a:t>to test </a:t>
            </a:r>
            <a:r>
              <a:rPr kumimoji="0" lang="it-IT" altLang="it-IT" sz="1400" b="0" i="0" u="none" strike="noStrike" cap="none" normalizeH="0" baseline="0" dirty="0" err="1">
                <a:ln>
                  <a:noFill/>
                </a:ln>
                <a:solidFill>
                  <a:srgbClr val="202124"/>
                </a:solidFill>
                <a:effectLst/>
                <a:latin typeface="+mj-lt"/>
                <a:ea typeface="Calibri" panose="020F0502020204030204" pitchFamily="34" charset="0"/>
                <a:cs typeface="Calibri" panose="020F0502020204030204" pitchFamily="34" charset="0"/>
              </a:rPr>
              <a:t>their</a:t>
            </a:r>
            <a:r>
              <a:rPr kumimoji="0" lang="it-IT" altLang="it-IT" sz="1400" b="0" i="0" u="none" strike="noStrike" cap="none" normalizeH="0" baseline="0" dirty="0">
                <a:ln>
                  <a:noFill/>
                </a:ln>
                <a:solidFill>
                  <a:srgbClr val="202124"/>
                </a:solidFill>
                <a:effectLst/>
                <a:latin typeface="+mj-lt"/>
                <a:ea typeface="Calibri" panose="020F0502020204030204" pitchFamily="34" charset="0"/>
                <a:cs typeface="Calibri" panose="020F0502020204030204" pitchFamily="34" charset="0"/>
              </a:rPr>
              <a:t> innovative idea </a:t>
            </a:r>
            <a:r>
              <a:rPr kumimoji="0" lang="it-IT" altLang="it-IT" sz="1400" b="0" i="0" u="none" strike="noStrike" cap="none" normalizeH="0" baseline="0" dirty="0" err="1">
                <a:ln>
                  <a:noFill/>
                </a:ln>
                <a:solidFill>
                  <a:srgbClr val="202124"/>
                </a:solidFill>
                <a:effectLst/>
                <a:latin typeface="+mj-lt"/>
                <a:ea typeface="Calibri" panose="020F0502020204030204" pitchFamily="34" charset="0"/>
                <a:cs typeface="Calibri" panose="020F0502020204030204" pitchFamily="34" charset="0"/>
              </a:rPr>
              <a:t>even</a:t>
            </a:r>
            <a:r>
              <a:rPr kumimoji="0" lang="it-IT" altLang="it-IT" sz="1400" b="0" i="0" u="none" strike="noStrike" cap="none" normalizeH="0" baseline="0" dirty="0">
                <a:ln>
                  <a:noFill/>
                </a:ln>
                <a:solidFill>
                  <a:srgbClr val="202124"/>
                </a:solidFill>
                <a:effectLst/>
                <a:latin typeface="+mj-lt"/>
                <a:ea typeface="Calibri" panose="020F0502020204030204" pitchFamily="34" charset="0"/>
                <a:cs typeface="Calibri" panose="020F0502020204030204" pitchFamily="34" charset="0"/>
              </a:rPr>
              <a:t> </a:t>
            </a:r>
            <a:r>
              <a:rPr kumimoji="0" lang="it-IT" altLang="it-IT" sz="1400" b="0" i="0" u="none" strike="noStrike" cap="none" normalizeH="0" baseline="0" dirty="0" err="1">
                <a:ln>
                  <a:noFill/>
                </a:ln>
                <a:solidFill>
                  <a:srgbClr val="202124"/>
                </a:solidFill>
                <a:effectLst/>
                <a:latin typeface="+mj-lt"/>
                <a:ea typeface="Calibri" panose="020F0502020204030204" pitchFamily="34" charset="0"/>
                <a:cs typeface="Calibri" panose="020F0502020204030204" pitchFamily="34" charset="0"/>
              </a:rPr>
              <a:t>temporarily</a:t>
            </a:r>
            <a:r>
              <a:rPr kumimoji="0" lang="it-IT" altLang="it-IT" sz="1400" b="0" i="0" u="none" strike="noStrike" cap="none" normalizeH="0" baseline="0" dirty="0">
                <a:ln>
                  <a:noFill/>
                </a:ln>
                <a:solidFill>
                  <a:srgbClr val="202124"/>
                </a:solidFill>
                <a:effectLst/>
                <a:latin typeface="+mj-lt"/>
                <a:ea typeface="Calibri" panose="020F0502020204030204" pitchFamily="34" charset="0"/>
                <a:cs typeface="Calibri" panose="020F0502020204030204" pitchFamily="34" charset="0"/>
              </a:rPr>
              <a:t> </a:t>
            </a:r>
            <a:r>
              <a:rPr kumimoji="0" lang="it-IT" altLang="it-IT" sz="1400" b="0" i="0" u="none" strike="noStrike" cap="none" normalizeH="0" baseline="0" dirty="0" err="1">
                <a:ln>
                  <a:noFill/>
                </a:ln>
                <a:solidFill>
                  <a:srgbClr val="202124"/>
                </a:solidFill>
                <a:effectLst/>
                <a:latin typeface="+mj-lt"/>
                <a:ea typeface="Calibri" panose="020F0502020204030204" pitchFamily="34" charset="0"/>
                <a:cs typeface="Calibri" panose="020F0502020204030204" pitchFamily="34" charset="0"/>
              </a:rPr>
              <a:t>suspending</a:t>
            </a:r>
            <a:r>
              <a:rPr kumimoji="0" lang="it-IT" altLang="it-IT" sz="1400" b="0" i="0" u="none" strike="noStrike" cap="none" normalizeH="0" baseline="0" dirty="0">
                <a:ln>
                  <a:noFill/>
                </a:ln>
                <a:solidFill>
                  <a:srgbClr val="202124"/>
                </a:solidFill>
                <a:effectLst/>
                <a:latin typeface="+mj-lt"/>
                <a:ea typeface="Calibri" panose="020F0502020204030204" pitchFamily="34" charset="0"/>
                <a:cs typeface="Calibri" panose="020F0502020204030204" pitchFamily="34" charset="0"/>
              </a:rPr>
              <a:t> the </a:t>
            </a:r>
            <a:r>
              <a:rPr kumimoji="0" lang="it-IT" altLang="it-IT" sz="1400" b="0" i="0" u="none" strike="noStrike" cap="none" normalizeH="0" baseline="0" dirty="0" err="1">
                <a:ln>
                  <a:noFill/>
                </a:ln>
                <a:solidFill>
                  <a:srgbClr val="202124"/>
                </a:solidFill>
                <a:effectLst/>
                <a:latin typeface="+mj-lt"/>
                <a:ea typeface="Calibri" panose="020F0502020204030204" pitchFamily="34" charset="0"/>
                <a:cs typeface="Calibri" panose="020F0502020204030204" pitchFamily="34" charset="0"/>
              </a:rPr>
              <a:t>relevant</a:t>
            </a:r>
            <a:r>
              <a:rPr kumimoji="0" lang="it-IT" altLang="it-IT" sz="1400" b="0" i="0" u="none" strike="noStrike" cap="none" normalizeH="0" baseline="0" dirty="0">
                <a:ln>
                  <a:noFill/>
                </a:ln>
                <a:solidFill>
                  <a:srgbClr val="202124"/>
                </a:solidFill>
                <a:effectLst/>
                <a:latin typeface="+mj-lt"/>
                <a:ea typeface="Calibri" panose="020F0502020204030204" pitchFamily="34" charset="0"/>
                <a:cs typeface="Calibri" panose="020F0502020204030204" pitchFamily="34" charset="0"/>
              </a:rPr>
              <a:t> </a:t>
            </a:r>
            <a:r>
              <a:rPr kumimoji="0" lang="it-IT" altLang="it-IT" sz="1400" b="0" i="0" u="none" strike="noStrike" cap="none" normalizeH="0" baseline="0" dirty="0" err="1">
                <a:ln>
                  <a:noFill/>
                </a:ln>
                <a:solidFill>
                  <a:srgbClr val="202124"/>
                </a:solidFill>
                <a:effectLst/>
                <a:latin typeface="+mj-lt"/>
                <a:ea typeface="Calibri" panose="020F0502020204030204" pitchFamily="34" charset="0"/>
                <a:cs typeface="Calibri" panose="020F0502020204030204" pitchFamily="34" charset="0"/>
              </a:rPr>
              <a:t>legislation</a:t>
            </a:r>
            <a:r>
              <a:rPr kumimoji="0" lang="it-IT" altLang="it-IT" sz="1400" b="0" i="0" u="none" strike="noStrike" cap="none" normalizeH="0" baseline="0" dirty="0">
                <a:ln>
                  <a:noFill/>
                </a:ln>
                <a:solidFill>
                  <a:srgbClr val="202124"/>
                </a:solidFill>
                <a:effectLst/>
                <a:latin typeface="+mj-lt"/>
                <a:ea typeface="Calibri" panose="020F0502020204030204" pitchFamily="34" charset="0"/>
                <a:cs typeface="Calibri" panose="020F0502020204030204" pitchFamily="34" charset="0"/>
              </a:rPr>
              <a:t> in </a:t>
            </a:r>
            <a:r>
              <a:rPr kumimoji="0" lang="it-IT" altLang="it-IT" sz="1400" b="0" i="0" u="none" strike="noStrike" cap="none" normalizeH="0" baseline="0" dirty="0" err="1">
                <a:ln>
                  <a:noFill/>
                </a:ln>
                <a:solidFill>
                  <a:srgbClr val="202124"/>
                </a:solidFill>
                <a:effectLst/>
                <a:latin typeface="+mj-lt"/>
                <a:ea typeface="Calibri" panose="020F0502020204030204" pitchFamily="34" charset="0"/>
                <a:cs typeface="Calibri" panose="020F0502020204030204" pitchFamily="34" charset="0"/>
              </a:rPr>
              <a:t>order</a:t>
            </a:r>
            <a:r>
              <a:rPr kumimoji="0" lang="it-IT" altLang="it-IT" sz="1400" b="0" i="0" u="none" strike="noStrike" cap="none" normalizeH="0" baseline="0" dirty="0">
                <a:ln>
                  <a:noFill/>
                </a:ln>
                <a:solidFill>
                  <a:srgbClr val="202124"/>
                </a:solidFill>
                <a:effectLst/>
                <a:latin typeface="+mj-lt"/>
                <a:ea typeface="Calibri" panose="020F0502020204030204" pitchFamily="34" charset="0"/>
                <a:cs typeface="Calibri" panose="020F0502020204030204" pitchFamily="34" charset="0"/>
              </a:rPr>
              <a:t> to </a:t>
            </a:r>
            <a:r>
              <a:rPr kumimoji="0" lang="it-IT" altLang="it-IT" sz="1400" b="0" i="0" u="none" strike="noStrike" cap="none" normalizeH="0" baseline="0" dirty="0" err="1">
                <a:ln>
                  <a:noFill/>
                </a:ln>
                <a:solidFill>
                  <a:srgbClr val="202124"/>
                </a:solidFill>
                <a:effectLst/>
                <a:latin typeface="+mj-lt"/>
                <a:ea typeface="Calibri" panose="020F0502020204030204" pitchFamily="34" charset="0"/>
                <a:cs typeface="Calibri" panose="020F0502020204030204" pitchFamily="34" charset="0"/>
              </a:rPr>
              <a:t>allow</a:t>
            </a:r>
            <a:r>
              <a:rPr kumimoji="0" lang="it-IT" altLang="it-IT" sz="1400" b="0" i="0" u="none" strike="noStrike" cap="none" normalizeH="0" baseline="0" dirty="0">
                <a:ln>
                  <a:noFill/>
                </a:ln>
                <a:solidFill>
                  <a:srgbClr val="202124"/>
                </a:solidFill>
                <a:effectLst/>
                <a:latin typeface="+mj-lt"/>
                <a:ea typeface="Calibri" panose="020F0502020204030204" pitchFamily="34" charset="0"/>
                <a:cs typeface="Calibri" panose="020F0502020204030204" pitchFamily="34" charset="0"/>
              </a:rPr>
              <a:t> the best </a:t>
            </a:r>
            <a:r>
              <a:rPr kumimoji="0" lang="it-IT" altLang="it-IT" sz="1400" b="0" i="0" u="none" strike="noStrike" cap="none" normalizeH="0" baseline="0" dirty="0" err="1">
                <a:ln>
                  <a:noFill/>
                </a:ln>
                <a:solidFill>
                  <a:srgbClr val="202124"/>
                </a:solidFill>
                <a:effectLst/>
                <a:latin typeface="+mj-lt"/>
                <a:ea typeface="Calibri" panose="020F0502020204030204" pitchFamily="34" charset="0"/>
                <a:cs typeface="Calibri" panose="020F0502020204030204" pitchFamily="34" charset="0"/>
              </a:rPr>
              <a:t>possible</a:t>
            </a:r>
            <a:r>
              <a:rPr kumimoji="0" lang="it-IT" altLang="it-IT" sz="1400" b="0" i="0" u="none" strike="noStrike" cap="none" normalizeH="0" baseline="0" dirty="0">
                <a:ln>
                  <a:noFill/>
                </a:ln>
                <a:solidFill>
                  <a:srgbClr val="202124"/>
                </a:solidFill>
                <a:effectLst/>
                <a:latin typeface="+mj-lt"/>
                <a:ea typeface="Calibri" panose="020F0502020204030204" pitchFamily="34" charset="0"/>
                <a:cs typeface="Calibri" panose="020F0502020204030204" pitchFamily="34" charset="0"/>
              </a:rPr>
              <a:t> </a:t>
            </a:r>
            <a:r>
              <a:rPr kumimoji="0" lang="it-IT" altLang="it-IT" sz="1400" b="0" i="0" u="none" strike="noStrike" cap="none" normalizeH="0" baseline="0" dirty="0" err="1">
                <a:ln>
                  <a:noFill/>
                </a:ln>
                <a:solidFill>
                  <a:srgbClr val="202124"/>
                </a:solidFill>
                <a:effectLst/>
                <a:latin typeface="+mj-lt"/>
                <a:ea typeface="Calibri" panose="020F0502020204030204" pitchFamily="34" charset="0"/>
                <a:cs typeface="Calibri" panose="020F0502020204030204" pitchFamily="34" charset="0"/>
              </a:rPr>
              <a:t>development</a:t>
            </a:r>
            <a:r>
              <a:rPr kumimoji="0" lang="it-IT" altLang="it-IT" sz="1400" b="0" i="0" u="none" strike="noStrike" cap="none" normalizeH="0" baseline="0" dirty="0">
                <a:ln>
                  <a:noFill/>
                </a:ln>
                <a:solidFill>
                  <a:srgbClr val="202124"/>
                </a:solidFill>
                <a:effectLst/>
                <a:latin typeface="+mj-lt"/>
                <a:ea typeface="Calibri" panose="020F0502020204030204" pitchFamily="34" charset="0"/>
                <a:cs typeface="Calibri" panose="020F0502020204030204" pitchFamily="34" charset="0"/>
              </a:rPr>
              <a:t> of </a:t>
            </a:r>
            <a:r>
              <a:rPr kumimoji="0" lang="it-IT" altLang="it-IT" sz="1400" b="0" i="0" u="none" strike="noStrike" cap="none" normalizeH="0" baseline="0" dirty="0" err="1">
                <a:ln>
                  <a:noFill/>
                </a:ln>
                <a:solidFill>
                  <a:srgbClr val="202124"/>
                </a:solidFill>
                <a:effectLst/>
                <a:latin typeface="+mj-lt"/>
                <a:ea typeface="Calibri" panose="020F0502020204030204" pitchFamily="34" charset="0"/>
                <a:cs typeface="Calibri" panose="020F0502020204030204" pitchFamily="34" charset="0"/>
              </a:rPr>
              <a:t>experimentation</a:t>
            </a:r>
            <a:r>
              <a:rPr lang="it-IT" altLang="it-IT" sz="1400" dirty="0">
                <a:solidFill>
                  <a:srgbClr val="202124"/>
                </a:solidFill>
                <a:latin typeface="+mj-lt"/>
                <a:ea typeface="Calibri" panose="020F0502020204030204" pitchFamily="34" charset="0"/>
                <a:cs typeface="Calibri" panose="020F050202020403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202124"/>
                </a:solidFill>
                <a:effectLst/>
                <a:latin typeface="+mj-lt"/>
                <a:ea typeface="Calibri" panose="020F0502020204030204" pitchFamily="34" charset="0"/>
                <a:cs typeface="Calibri" panose="020F0502020204030204" pitchFamily="34" charset="0"/>
              </a:rPr>
              <a:t>The </a:t>
            </a:r>
            <a:r>
              <a:rPr kumimoji="0" lang="it-IT" altLang="it-IT" sz="1400" b="0" i="0" u="none" strike="noStrike" cap="none" normalizeH="0" baseline="0" dirty="0" err="1">
                <a:ln>
                  <a:noFill/>
                </a:ln>
                <a:solidFill>
                  <a:srgbClr val="202124"/>
                </a:solidFill>
                <a:effectLst/>
                <a:latin typeface="+mj-lt"/>
                <a:ea typeface="Calibri" panose="020F0502020204030204" pitchFamily="34" charset="0"/>
                <a:cs typeface="Calibri" panose="020F0502020204030204" pitchFamily="34" charset="0"/>
              </a:rPr>
              <a:t>administration</a:t>
            </a:r>
            <a:r>
              <a:rPr kumimoji="0" lang="it-IT" altLang="it-IT" sz="1400" b="0" i="0" u="none" strike="noStrike" cap="none" normalizeH="0" baseline="0" dirty="0">
                <a:ln>
                  <a:noFill/>
                </a:ln>
                <a:solidFill>
                  <a:srgbClr val="202124"/>
                </a:solidFill>
                <a:effectLst/>
                <a:latin typeface="+mj-lt"/>
                <a:ea typeface="Calibri" panose="020F0502020204030204" pitchFamily="34" charset="0"/>
                <a:cs typeface="Calibri" panose="020F0502020204030204" pitchFamily="34" charset="0"/>
              </a:rPr>
              <a:t> takes </a:t>
            </a:r>
            <a:r>
              <a:rPr kumimoji="0" lang="it-IT" altLang="it-IT" sz="1400" b="0" i="0" u="none" strike="noStrike" cap="none" normalizeH="0" baseline="0" dirty="0" err="1">
                <a:ln>
                  <a:noFill/>
                </a:ln>
                <a:solidFill>
                  <a:srgbClr val="202124"/>
                </a:solidFill>
                <a:effectLst/>
                <a:latin typeface="+mj-lt"/>
                <a:ea typeface="Calibri" panose="020F0502020204030204" pitchFamily="34" charset="0"/>
                <a:cs typeface="Calibri" panose="020F0502020204030204" pitchFamily="34" charset="0"/>
              </a:rPr>
              <a:t>charge</a:t>
            </a:r>
            <a:r>
              <a:rPr kumimoji="0" lang="it-IT" altLang="it-IT" sz="1400" b="0" i="0" u="none" strike="noStrike" cap="none" normalizeH="0" baseline="0" dirty="0">
                <a:ln>
                  <a:noFill/>
                </a:ln>
                <a:solidFill>
                  <a:srgbClr val="202124"/>
                </a:solidFill>
                <a:effectLst/>
                <a:latin typeface="+mj-lt"/>
                <a:ea typeface="Calibri" panose="020F0502020204030204" pitchFamily="34" charset="0"/>
                <a:cs typeface="Calibri" panose="020F0502020204030204" pitchFamily="34" charset="0"/>
              </a:rPr>
              <a:t> of </a:t>
            </a:r>
            <a:r>
              <a:rPr kumimoji="0" lang="it-IT" altLang="it-IT" sz="1400" b="0" i="0" u="none" strike="noStrike" cap="none" normalizeH="0" baseline="0" dirty="0" err="1">
                <a:ln>
                  <a:noFill/>
                </a:ln>
                <a:solidFill>
                  <a:srgbClr val="202124"/>
                </a:solidFill>
                <a:effectLst/>
                <a:latin typeface="+mj-lt"/>
                <a:ea typeface="Calibri" panose="020F0502020204030204" pitchFamily="34" charset="0"/>
                <a:cs typeface="Calibri" panose="020F0502020204030204" pitchFamily="34" charset="0"/>
              </a:rPr>
              <a:t>any</a:t>
            </a:r>
            <a:r>
              <a:rPr kumimoji="0" lang="it-IT" altLang="it-IT" sz="1400" b="0" i="0" u="none" strike="noStrike" cap="none" normalizeH="0" baseline="0" dirty="0">
                <a:ln>
                  <a:noFill/>
                </a:ln>
                <a:solidFill>
                  <a:srgbClr val="202124"/>
                </a:solidFill>
                <a:effectLst/>
                <a:latin typeface="+mj-lt"/>
                <a:ea typeface="Calibri" panose="020F0502020204030204" pitchFamily="34" charset="0"/>
                <a:cs typeface="Calibri" panose="020F0502020204030204" pitchFamily="34" charset="0"/>
              </a:rPr>
              <a:t> </a:t>
            </a:r>
            <a:r>
              <a:rPr kumimoji="0" lang="it-IT" altLang="it-IT" sz="1400" b="0" i="0" u="none" strike="noStrike" cap="none" normalizeH="0" baseline="0" dirty="0" err="1">
                <a:ln>
                  <a:noFill/>
                </a:ln>
                <a:solidFill>
                  <a:srgbClr val="202124"/>
                </a:solidFill>
                <a:effectLst/>
                <a:latin typeface="+mj-lt"/>
                <a:ea typeface="Calibri" panose="020F0502020204030204" pitchFamily="34" charset="0"/>
                <a:cs typeface="Calibri" panose="020F0502020204030204" pitchFamily="34" charset="0"/>
              </a:rPr>
              <a:t>proposal</a:t>
            </a:r>
            <a:r>
              <a:rPr kumimoji="0" lang="it-IT" altLang="it-IT" sz="1400" b="0" i="0" u="none" strike="noStrike" cap="none" normalizeH="0" baseline="0" dirty="0">
                <a:ln>
                  <a:noFill/>
                </a:ln>
                <a:solidFill>
                  <a:srgbClr val="202124"/>
                </a:solidFill>
                <a:effectLst/>
                <a:latin typeface="+mj-lt"/>
                <a:ea typeface="Calibri" panose="020F0502020204030204" pitchFamily="34" charset="0"/>
                <a:cs typeface="Calibri" panose="020F0502020204030204" pitchFamily="34" charset="0"/>
              </a:rPr>
              <a:t> for a </a:t>
            </a:r>
            <a:r>
              <a:rPr kumimoji="0" lang="it-IT" altLang="it-IT" sz="1400" b="0" i="0" u="none" strike="noStrike" cap="none" normalizeH="0" baseline="0" dirty="0" err="1">
                <a:ln>
                  <a:noFill/>
                </a:ln>
                <a:solidFill>
                  <a:srgbClr val="202124"/>
                </a:solidFill>
                <a:effectLst/>
                <a:latin typeface="+mj-lt"/>
                <a:ea typeface="Calibri" panose="020F0502020204030204" pitchFamily="34" charset="0"/>
                <a:cs typeface="Calibri" panose="020F0502020204030204" pitchFamily="34" charset="0"/>
              </a:rPr>
              <a:t>regulatory</a:t>
            </a:r>
            <a:r>
              <a:rPr kumimoji="0" lang="it-IT" altLang="it-IT" sz="1400" b="0" i="0" u="none" strike="noStrike" cap="none" normalizeH="0" baseline="0" dirty="0">
                <a:ln>
                  <a:noFill/>
                </a:ln>
                <a:solidFill>
                  <a:srgbClr val="202124"/>
                </a:solidFill>
                <a:effectLst/>
                <a:latin typeface="+mj-lt"/>
                <a:ea typeface="Calibri" panose="020F0502020204030204" pitchFamily="34" charset="0"/>
                <a:cs typeface="Calibri" panose="020F0502020204030204" pitchFamily="34" charset="0"/>
              </a:rPr>
              <a:t> </a:t>
            </a:r>
            <a:r>
              <a:rPr kumimoji="0" lang="it-IT" altLang="it-IT" sz="1400" b="0" i="0" u="none" strike="noStrike" cap="none" normalizeH="0" baseline="0" dirty="0" err="1">
                <a:ln>
                  <a:noFill/>
                </a:ln>
                <a:solidFill>
                  <a:srgbClr val="202124"/>
                </a:solidFill>
                <a:effectLst/>
                <a:latin typeface="+mj-lt"/>
                <a:ea typeface="Calibri" panose="020F0502020204030204" pitchFamily="34" charset="0"/>
                <a:cs typeface="Calibri" panose="020F0502020204030204" pitchFamily="34" charset="0"/>
              </a:rPr>
              <a:t>change</a:t>
            </a:r>
            <a:r>
              <a:rPr kumimoji="0" lang="it-IT" altLang="it-IT" sz="1400" b="0" i="0" u="none" strike="noStrike" cap="none" normalizeH="0" baseline="0" dirty="0">
                <a:ln>
                  <a:noFill/>
                </a:ln>
                <a:solidFill>
                  <a:srgbClr val="202124"/>
                </a:solidFill>
                <a:effectLst/>
                <a:latin typeface="+mj-lt"/>
                <a:ea typeface="Calibri" panose="020F0502020204030204" pitchFamily="34" charset="0"/>
                <a:cs typeface="Calibri" panose="020F0502020204030204" pitchFamily="34" charset="0"/>
              </a:rPr>
              <a:t> in </a:t>
            </a:r>
            <a:r>
              <a:rPr kumimoji="0" lang="it-IT" altLang="it-IT" sz="1400" b="0" i="0" u="none" strike="noStrike" cap="none" normalizeH="0" baseline="0" dirty="0" err="1">
                <a:ln>
                  <a:noFill/>
                </a:ln>
                <a:solidFill>
                  <a:srgbClr val="202124"/>
                </a:solidFill>
                <a:effectLst/>
                <a:latin typeface="+mj-lt"/>
                <a:ea typeface="Calibri" panose="020F0502020204030204" pitchFamily="34" charset="0"/>
                <a:cs typeface="Calibri" panose="020F0502020204030204" pitchFamily="34" charset="0"/>
              </a:rPr>
              <a:t>order</a:t>
            </a:r>
            <a:r>
              <a:rPr kumimoji="0" lang="it-IT" altLang="it-IT" sz="1400" b="0" i="0" u="none" strike="noStrike" cap="none" normalizeH="0" baseline="0" dirty="0">
                <a:ln>
                  <a:noFill/>
                </a:ln>
                <a:solidFill>
                  <a:srgbClr val="202124"/>
                </a:solidFill>
                <a:effectLst/>
                <a:latin typeface="+mj-lt"/>
                <a:ea typeface="Calibri" panose="020F0502020204030204" pitchFamily="34" charset="0"/>
                <a:cs typeface="Calibri" panose="020F0502020204030204" pitchFamily="34" charset="0"/>
              </a:rPr>
              <a:t> to </a:t>
            </a:r>
            <a:r>
              <a:rPr kumimoji="0" lang="it-IT" altLang="it-IT" sz="1400" b="0" i="0" u="none" strike="noStrike" cap="none" normalizeH="0" baseline="0" dirty="0" err="1">
                <a:ln>
                  <a:noFill/>
                </a:ln>
                <a:solidFill>
                  <a:srgbClr val="202124"/>
                </a:solidFill>
                <a:effectLst/>
                <a:latin typeface="+mj-lt"/>
                <a:ea typeface="Calibri" panose="020F0502020204030204" pitchFamily="34" charset="0"/>
                <a:cs typeface="Calibri" panose="020F0502020204030204" pitchFamily="34" charset="0"/>
              </a:rPr>
              <a:t>contribute</a:t>
            </a:r>
            <a:r>
              <a:rPr kumimoji="0" lang="it-IT" altLang="it-IT" sz="1400" b="0" i="0" u="none" strike="noStrike" cap="none" normalizeH="0" baseline="0" dirty="0">
                <a:ln>
                  <a:noFill/>
                </a:ln>
                <a:solidFill>
                  <a:srgbClr val="202124"/>
                </a:solidFill>
                <a:effectLst/>
                <a:latin typeface="+mj-lt"/>
                <a:ea typeface="Calibri" panose="020F0502020204030204" pitchFamily="34" charset="0"/>
                <a:cs typeface="Calibri" panose="020F0502020204030204" pitchFamily="34" charset="0"/>
              </a:rPr>
              <a:t> to the </a:t>
            </a:r>
            <a:r>
              <a:rPr kumimoji="0" lang="it-IT" altLang="it-IT" sz="1400" b="0" i="0" u="none" strike="noStrike" cap="none" normalizeH="0" baseline="0" dirty="0" err="1">
                <a:ln>
                  <a:noFill/>
                </a:ln>
                <a:solidFill>
                  <a:srgbClr val="202124"/>
                </a:solidFill>
                <a:effectLst/>
                <a:latin typeface="+mj-lt"/>
                <a:ea typeface="Calibri" panose="020F0502020204030204" pitchFamily="34" charset="0"/>
                <a:cs typeface="Calibri" panose="020F0502020204030204" pitchFamily="34" charset="0"/>
              </a:rPr>
              <a:t>development</a:t>
            </a:r>
            <a:r>
              <a:rPr kumimoji="0" lang="it-IT" altLang="it-IT" sz="1400" b="0" i="0" u="none" strike="noStrike" cap="none" normalizeH="0" baseline="0" dirty="0">
                <a:ln>
                  <a:noFill/>
                </a:ln>
                <a:solidFill>
                  <a:srgbClr val="202124"/>
                </a:solidFill>
                <a:effectLst/>
                <a:latin typeface="+mj-lt"/>
                <a:ea typeface="Calibri" panose="020F0502020204030204" pitchFamily="34" charset="0"/>
                <a:cs typeface="Calibri" panose="020F0502020204030204" pitchFamily="34" charset="0"/>
              </a:rPr>
              <a:t> of the </a:t>
            </a:r>
            <a:r>
              <a:rPr kumimoji="0" lang="it-IT" altLang="it-IT" sz="1400" b="0" i="0" u="none" strike="noStrike" cap="none" normalizeH="0" baseline="0" dirty="0" err="1">
                <a:ln>
                  <a:noFill/>
                </a:ln>
                <a:solidFill>
                  <a:srgbClr val="202124"/>
                </a:solidFill>
                <a:effectLst/>
                <a:latin typeface="+mj-lt"/>
                <a:ea typeface="Calibri" panose="020F0502020204030204" pitchFamily="34" charset="0"/>
                <a:cs typeface="Calibri" panose="020F0502020204030204" pitchFamily="34" charset="0"/>
              </a:rPr>
              <a:t>sector</a:t>
            </a:r>
            <a:r>
              <a:rPr kumimoji="0" lang="it-IT" altLang="it-IT" sz="1400" b="0" i="0" u="none" strike="noStrike" cap="none" normalizeH="0" baseline="0" dirty="0">
                <a:ln>
                  <a:noFill/>
                </a:ln>
                <a:solidFill>
                  <a:srgbClr val="202124"/>
                </a:solidFill>
                <a:effectLst/>
                <a:latin typeface="+mj-lt"/>
                <a:ea typeface="Calibri" panose="020F0502020204030204" pitchFamily="34" charset="0"/>
                <a:cs typeface="Calibri" panose="020F0502020204030204" pitchFamily="34" charset="0"/>
              </a:rPr>
              <a:t> and </a:t>
            </a:r>
            <a:r>
              <a:rPr kumimoji="0" lang="it-IT" altLang="it-IT" sz="1400" b="0" i="0" u="none" strike="noStrike" cap="none" normalizeH="0" baseline="0" dirty="0" err="1">
                <a:ln>
                  <a:noFill/>
                </a:ln>
                <a:solidFill>
                  <a:srgbClr val="202124"/>
                </a:solidFill>
                <a:effectLst/>
                <a:latin typeface="+mj-lt"/>
                <a:ea typeface="Calibri" panose="020F0502020204030204" pitchFamily="34" charset="0"/>
                <a:cs typeface="Calibri" panose="020F0502020204030204" pitchFamily="34" charset="0"/>
              </a:rPr>
              <a:t>ensure</a:t>
            </a:r>
            <a:r>
              <a:rPr kumimoji="0" lang="it-IT" altLang="it-IT" sz="1400" b="0" i="0" u="none" strike="noStrike" cap="none" normalizeH="0" baseline="0" dirty="0">
                <a:ln>
                  <a:noFill/>
                </a:ln>
                <a:solidFill>
                  <a:srgbClr val="202124"/>
                </a:solidFill>
                <a:effectLst/>
                <a:latin typeface="+mj-lt"/>
                <a:ea typeface="Calibri" panose="020F0502020204030204" pitchFamily="34" charset="0"/>
                <a:cs typeface="Calibri" panose="020F0502020204030204" pitchFamily="34" charset="0"/>
              </a:rPr>
              <a:t> </a:t>
            </a:r>
            <a:r>
              <a:rPr kumimoji="0" lang="it-IT" altLang="it-IT" sz="1400" b="0" i="0" u="none" strike="noStrike" cap="none" normalizeH="0" baseline="0" dirty="0" err="1">
                <a:ln>
                  <a:noFill/>
                </a:ln>
                <a:solidFill>
                  <a:srgbClr val="202124"/>
                </a:solidFill>
                <a:effectLst/>
                <a:latin typeface="+mj-lt"/>
                <a:ea typeface="Calibri" panose="020F0502020204030204" pitchFamily="34" charset="0"/>
                <a:cs typeface="Calibri" panose="020F0502020204030204" pitchFamily="34" charset="0"/>
              </a:rPr>
              <a:t>that</a:t>
            </a:r>
            <a:r>
              <a:rPr kumimoji="0" lang="it-IT" altLang="it-IT" sz="1400" b="0" i="0" u="none" strike="noStrike" cap="none" normalizeH="0" baseline="0" dirty="0">
                <a:ln>
                  <a:noFill/>
                </a:ln>
                <a:solidFill>
                  <a:srgbClr val="202124"/>
                </a:solidFill>
                <a:effectLst/>
                <a:latin typeface="+mj-lt"/>
                <a:ea typeface="Calibri" panose="020F0502020204030204" pitchFamily="34" charset="0"/>
                <a:cs typeface="Calibri" panose="020F0502020204030204" pitchFamily="34" charset="0"/>
              </a:rPr>
              <a:t> </a:t>
            </a:r>
            <a:r>
              <a:rPr kumimoji="0" lang="it-IT" altLang="it-IT" sz="1400" b="0" i="0" u="none" strike="noStrike" cap="none" normalizeH="0" baseline="0" dirty="0" err="1">
                <a:ln>
                  <a:noFill/>
                </a:ln>
                <a:solidFill>
                  <a:srgbClr val="202124"/>
                </a:solidFill>
                <a:effectLst/>
                <a:latin typeface="+mj-lt"/>
                <a:ea typeface="Calibri" panose="020F0502020204030204" pitchFamily="34" charset="0"/>
                <a:cs typeface="Calibri" panose="020F0502020204030204" pitchFamily="34" charset="0"/>
              </a:rPr>
              <a:t>it</a:t>
            </a:r>
            <a:r>
              <a:rPr kumimoji="0" lang="it-IT" altLang="it-IT" sz="1400" b="0" i="0" u="none" strike="noStrike" cap="none" normalizeH="0" baseline="0" dirty="0">
                <a:ln>
                  <a:noFill/>
                </a:ln>
                <a:solidFill>
                  <a:srgbClr val="202124"/>
                </a:solidFill>
                <a:effectLst/>
                <a:latin typeface="+mj-lt"/>
                <a:ea typeface="Calibri" panose="020F0502020204030204" pitchFamily="34" charset="0"/>
                <a:cs typeface="Calibri" panose="020F0502020204030204" pitchFamily="34" charset="0"/>
              </a:rPr>
              <a:t> can be </a:t>
            </a:r>
            <a:r>
              <a:rPr kumimoji="0" lang="it-IT" altLang="it-IT" sz="1400" b="0" i="0" u="none" strike="noStrike" cap="none" normalizeH="0" baseline="0" dirty="0" err="1">
                <a:ln>
                  <a:noFill/>
                </a:ln>
                <a:solidFill>
                  <a:srgbClr val="202124"/>
                </a:solidFill>
                <a:effectLst/>
                <a:latin typeface="+mj-lt"/>
                <a:ea typeface="Calibri" panose="020F0502020204030204" pitchFamily="34" charset="0"/>
                <a:cs typeface="Calibri" panose="020F0502020204030204" pitchFamily="34" charset="0"/>
              </a:rPr>
              <a:t>stable</a:t>
            </a:r>
            <a:r>
              <a:rPr kumimoji="0" lang="it-IT" altLang="it-IT" sz="1400" b="0" i="0" u="none" strike="noStrike" cap="none" normalizeH="0" baseline="0" dirty="0">
                <a:ln>
                  <a:noFill/>
                </a:ln>
                <a:solidFill>
                  <a:srgbClr val="202124"/>
                </a:solidFill>
                <a:effectLst/>
                <a:latin typeface="+mj-lt"/>
                <a:ea typeface="Calibri" panose="020F0502020204030204" pitchFamily="34" charset="0"/>
                <a:cs typeface="Calibri" panose="020F0502020204030204" pitchFamily="34" charset="0"/>
              </a:rPr>
              <a:t>, </a:t>
            </a:r>
            <a:r>
              <a:rPr kumimoji="0" lang="it-IT" altLang="it-IT" sz="1400" b="0" i="0" u="none" strike="noStrike" cap="none" normalizeH="0" baseline="0" dirty="0" err="1">
                <a:ln>
                  <a:noFill/>
                </a:ln>
                <a:solidFill>
                  <a:srgbClr val="202124"/>
                </a:solidFill>
                <a:effectLst/>
                <a:latin typeface="+mj-lt"/>
                <a:ea typeface="Calibri" panose="020F0502020204030204" pitchFamily="34" charset="0"/>
                <a:cs typeface="Calibri" panose="020F0502020204030204" pitchFamily="34" charset="0"/>
              </a:rPr>
              <a:t>grow</a:t>
            </a:r>
            <a:r>
              <a:rPr kumimoji="0" lang="it-IT" altLang="it-IT" sz="1400" b="0" i="0" u="none" strike="noStrike" cap="none" normalizeH="0" baseline="0" dirty="0">
                <a:ln>
                  <a:noFill/>
                </a:ln>
                <a:solidFill>
                  <a:srgbClr val="202124"/>
                </a:solidFill>
                <a:effectLst/>
                <a:latin typeface="+mj-lt"/>
                <a:ea typeface="Calibri" panose="020F0502020204030204" pitchFamily="34" charset="0"/>
                <a:cs typeface="Calibri" panose="020F0502020204030204" pitchFamily="34" charset="0"/>
              </a:rPr>
              <a:t> and </a:t>
            </a:r>
            <a:r>
              <a:rPr kumimoji="0" lang="it-IT" altLang="it-IT" sz="1400" b="0" i="0" u="none" strike="noStrike" cap="none" normalizeH="0" baseline="0" dirty="0" err="1">
                <a:ln>
                  <a:noFill/>
                </a:ln>
                <a:solidFill>
                  <a:srgbClr val="202124"/>
                </a:solidFill>
                <a:effectLst/>
                <a:latin typeface="+mj-lt"/>
                <a:ea typeface="Calibri" panose="020F0502020204030204" pitchFamily="34" charset="0"/>
                <a:cs typeface="Calibri" panose="020F0502020204030204" pitchFamily="34" charset="0"/>
              </a:rPr>
              <a:t>bring</a:t>
            </a:r>
            <a:r>
              <a:rPr kumimoji="0" lang="it-IT" altLang="it-IT" sz="1400" b="0" i="0" u="none" strike="noStrike" cap="none" normalizeH="0" baseline="0" dirty="0">
                <a:ln>
                  <a:noFill/>
                </a:ln>
                <a:solidFill>
                  <a:srgbClr val="202124"/>
                </a:solidFill>
                <a:effectLst/>
                <a:latin typeface="+mj-lt"/>
                <a:ea typeface="Calibri" panose="020F0502020204030204" pitchFamily="34" charset="0"/>
                <a:cs typeface="Calibri" panose="020F0502020204030204" pitchFamily="34" charset="0"/>
              </a:rPr>
              <a:t> benefits for the </a:t>
            </a:r>
            <a:r>
              <a:rPr kumimoji="0" lang="it-IT" altLang="it-IT" sz="1400" b="0" i="0" u="none" strike="noStrike" cap="none" normalizeH="0" baseline="0" dirty="0" err="1">
                <a:ln>
                  <a:noFill/>
                </a:ln>
                <a:solidFill>
                  <a:srgbClr val="202124"/>
                </a:solidFill>
                <a:effectLst/>
                <a:latin typeface="+mj-lt"/>
                <a:ea typeface="Calibri" panose="020F0502020204030204" pitchFamily="34" charset="0"/>
                <a:cs typeface="Calibri" panose="020F0502020204030204" pitchFamily="34" charset="0"/>
              </a:rPr>
              <a:t>whole</a:t>
            </a:r>
            <a:r>
              <a:rPr kumimoji="0" lang="it-IT" altLang="it-IT" sz="1400" b="0" i="0" u="none" strike="noStrike" cap="none" normalizeH="0" baseline="0" dirty="0">
                <a:ln>
                  <a:noFill/>
                </a:ln>
                <a:solidFill>
                  <a:srgbClr val="202124"/>
                </a:solidFill>
                <a:effectLst/>
                <a:latin typeface="+mj-lt"/>
                <a:ea typeface="Calibri" panose="020F0502020204030204" pitchFamily="34" charset="0"/>
                <a:cs typeface="Calibri" panose="020F0502020204030204" pitchFamily="34" charset="0"/>
              </a:rPr>
              <a:t> of society.</a:t>
            </a:r>
            <a:r>
              <a:rPr kumimoji="0" lang="it-IT" altLang="it-IT" sz="1400" b="0" i="0" u="none" strike="noStrike" cap="none" normalizeH="0" baseline="0" dirty="0">
                <a:ln>
                  <a:noFill/>
                </a:ln>
                <a:solidFill>
                  <a:schemeClr val="tx1"/>
                </a:solidFill>
                <a:effectLst/>
                <a:latin typeface="+mj-lt"/>
                <a:ea typeface="Calibri" panose="020F0502020204030204" pitchFamily="34" charset="0"/>
                <a:cs typeface="Calibri" panose="020F0502020204030204" pitchFamily="34" charset="0"/>
              </a:rPr>
              <a:t> </a:t>
            </a:r>
            <a:endParaRPr lang="it-IT" altLang="it-IT" sz="1400" dirty="0">
              <a:latin typeface="+mj-lt"/>
              <a:ea typeface="Calibri" panose="020F0502020204030204" pitchFamily="34" charset="0"/>
              <a:cs typeface="Calibri" panose="020F0502020204030204" pitchFamily="34" charset="0"/>
            </a:endParaRPr>
          </a:p>
          <a:p>
            <a:pPr algn="just" eaLnBrk="0" fontAlgn="base" hangingPunct="0">
              <a:spcBef>
                <a:spcPct val="0"/>
              </a:spcBef>
              <a:spcAft>
                <a:spcPct val="0"/>
              </a:spcAft>
            </a:pPr>
            <a:r>
              <a:rPr lang="en-US" sz="1400" dirty="0">
                <a:effectLst/>
                <a:latin typeface="+mj-lt"/>
                <a:ea typeface="Calibri" panose="020F0502020204030204" pitchFamily="34" charset="0"/>
                <a:cs typeface="Calibri" panose="020F0502020204030204" pitchFamily="34" charset="0"/>
              </a:rPr>
              <a:t>The Sandbox is intended not only to facilitate the development of new technologies, but also as a functional tool for collaboration between administration and private </a:t>
            </a:r>
            <a:r>
              <a:rPr lang="en-US" sz="1400" dirty="0">
                <a:latin typeface="+mj-lt"/>
                <a:ea typeface="Calibri" panose="020F0502020204030204" pitchFamily="34" charset="0"/>
                <a:cs typeface="Calibri" panose="020F0502020204030204" pitchFamily="34" charset="0"/>
              </a:rPr>
              <a:t>sector.</a:t>
            </a:r>
            <a:endParaRPr lang="en-US" sz="1400" dirty="0">
              <a:effectLst/>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9532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3C56ED9-5415-4814-28B7-9AED644E7744}"/>
              </a:ext>
            </a:extLst>
          </p:cNvPr>
          <p:cNvSpPr>
            <a:spLocks noGrp="1"/>
          </p:cNvSpPr>
          <p:nvPr>
            <p:ph type="sldNum" sz="quarter" idx="10"/>
          </p:nvPr>
        </p:nvSpPr>
        <p:spPr/>
        <p:txBody>
          <a:bodyPr/>
          <a:lstStyle/>
          <a:p>
            <a:fld id="{A862B0EC-228D-4FBE-B2BB-F39727D4AFC5}" type="slidenum">
              <a:rPr lang="sl-SI" smtClean="0"/>
              <a:t>14</a:t>
            </a:fld>
            <a:endParaRPr lang="sl-SI"/>
          </a:p>
        </p:txBody>
      </p:sp>
      <p:pic>
        <p:nvPicPr>
          <p:cNvPr id="6" name="Immagine 5">
            <a:extLst>
              <a:ext uri="{FF2B5EF4-FFF2-40B4-BE49-F238E27FC236}">
                <a16:creationId xmlns:a16="http://schemas.microsoft.com/office/drawing/2014/main" id="{E2699426-6CE8-D75D-7DC4-76EC8FFA13AB}"/>
              </a:ext>
            </a:extLst>
          </p:cNvPr>
          <p:cNvPicPr>
            <a:picLocks noChangeAspect="1"/>
          </p:cNvPicPr>
          <p:nvPr/>
        </p:nvPicPr>
        <p:blipFill>
          <a:blip r:embed="rId2"/>
          <a:stretch>
            <a:fillRect/>
          </a:stretch>
        </p:blipFill>
        <p:spPr>
          <a:xfrm>
            <a:off x="526956" y="549675"/>
            <a:ext cx="3999323" cy="5644730"/>
          </a:xfrm>
          <a:prstGeom prst="rect">
            <a:avLst/>
          </a:prstGeom>
        </p:spPr>
      </p:pic>
      <p:sp>
        <p:nvSpPr>
          <p:cNvPr id="8" name="CasellaDiTesto 7">
            <a:extLst>
              <a:ext uri="{FF2B5EF4-FFF2-40B4-BE49-F238E27FC236}">
                <a16:creationId xmlns:a16="http://schemas.microsoft.com/office/drawing/2014/main" id="{157DF128-1331-56E3-3689-A1578AE167DA}"/>
              </a:ext>
            </a:extLst>
          </p:cNvPr>
          <p:cNvSpPr txBox="1"/>
          <p:nvPr/>
        </p:nvSpPr>
        <p:spPr>
          <a:xfrm>
            <a:off x="4560719" y="135269"/>
            <a:ext cx="6924932" cy="1200329"/>
          </a:xfrm>
          <a:prstGeom prst="rect">
            <a:avLst/>
          </a:prstGeom>
          <a:noFill/>
        </p:spPr>
        <p:txBody>
          <a:bodyPr wrap="square">
            <a:spAutoFit/>
          </a:bodyPr>
          <a:lstStyle/>
          <a:p>
            <a:r>
              <a:rPr lang="en-US" dirty="0">
                <a:solidFill>
                  <a:schemeClr val="bg1"/>
                </a:solidFill>
                <a:latin typeface="Abadi" panose="020B0604020104020204" pitchFamily="34" charset="0"/>
              </a:rPr>
              <a:t>TOOL</a:t>
            </a:r>
            <a:endParaRPr lang="en-US" b="1" dirty="0">
              <a:solidFill>
                <a:schemeClr val="bg1"/>
              </a:solidFill>
              <a:latin typeface="Abadi" panose="020B0604020104020204" pitchFamily="34" charset="0"/>
            </a:endParaRPr>
          </a:p>
          <a:p>
            <a:r>
              <a:rPr lang="en-US" b="1" dirty="0">
                <a:solidFill>
                  <a:schemeClr val="bg1"/>
                </a:solidFill>
                <a:latin typeface="Abadi" panose="020B0604020104020204" pitchFamily="34" charset="0"/>
              </a:rPr>
              <a:t>The NAHV HANDBOOK FOR REGULATORY SANDBOXES</a:t>
            </a:r>
          </a:p>
          <a:p>
            <a:endParaRPr lang="it-IT" dirty="0">
              <a:latin typeface="Abadi" panose="020B0604020104020204" pitchFamily="34" charset="0"/>
            </a:endParaRPr>
          </a:p>
          <a:p>
            <a:r>
              <a:rPr lang="it-IT" dirty="0">
                <a:latin typeface="Abadi" panose="020B0604020104020204" pitchFamily="34" charset="0"/>
              </a:rPr>
              <a:t>Tool for the </a:t>
            </a:r>
            <a:r>
              <a:rPr lang="it-IT" dirty="0" err="1">
                <a:latin typeface="Abadi" panose="020B0604020104020204" pitchFamily="34" charset="0"/>
              </a:rPr>
              <a:t>creaton</a:t>
            </a:r>
            <a:r>
              <a:rPr lang="it-IT" dirty="0">
                <a:latin typeface="Abadi" panose="020B0604020104020204" pitchFamily="34" charset="0"/>
              </a:rPr>
              <a:t> of </a:t>
            </a:r>
            <a:r>
              <a:rPr lang="it-IT" dirty="0" err="1">
                <a:latin typeface="Abadi" panose="020B0604020104020204" pitchFamily="34" charset="0"/>
              </a:rPr>
              <a:t>regulatory</a:t>
            </a:r>
            <a:r>
              <a:rPr lang="it-IT" dirty="0">
                <a:latin typeface="Abadi" panose="020B0604020104020204" pitchFamily="34" charset="0"/>
              </a:rPr>
              <a:t> sandboxes </a:t>
            </a:r>
            <a:endParaRPr lang="it-IT" dirty="0"/>
          </a:p>
        </p:txBody>
      </p:sp>
      <p:sp>
        <p:nvSpPr>
          <p:cNvPr id="3" name="CasellaDiTesto 2">
            <a:extLst>
              <a:ext uri="{FF2B5EF4-FFF2-40B4-BE49-F238E27FC236}">
                <a16:creationId xmlns:a16="http://schemas.microsoft.com/office/drawing/2014/main" id="{4F03D563-F9DD-0D25-29B1-35F3FAD6F3FF}"/>
              </a:ext>
            </a:extLst>
          </p:cNvPr>
          <p:cNvSpPr txBox="1"/>
          <p:nvPr/>
        </p:nvSpPr>
        <p:spPr>
          <a:xfrm>
            <a:off x="4526279" y="1500938"/>
            <a:ext cx="6096000" cy="646331"/>
          </a:xfrm>
          <a:prstGeom prst="rect">
            <a:avLst/>
          </a:prstGeom>
          <a:noFill/>
        </p:spPr>
        <p:txBody>
          <a:bodyPr wrap="square">
            <a:spAutoFit/>
          </a:bodyPr>
          <a:lstStyle/>
          <a:p>
            <a:r>
              <a:rPr lang="en-US" dirty="0">
                <a:latin typeface="Abadi" panose="020B0604020104020204" pitchFamily="34" charset="0"/>
              </a:rPr>
              <a:t>we set up a methodology to develop Sandboxes based on existing success stories and contextualize them in the NAHV</a:t>
            </a:r>
            <a:endParaRPr lang="it-IT" dirty="0">
              <a:latin typeface="Abadi" panose="020B0604020104020204" pitchFamily="34" charset="0"/>
            </a:endParaRPr>
          </a:p>
        </p:txBody>
      </p:sp>
      <p:pic>
        <p:nvPicPr>
          <p:cNvPr id="5" name="Immagine 4">
            <a:extLst>
              <a:ext uri="{FF2B5EF4-FFF2-40B4-BE49-F238E27FC236}">
                <a16:creationId xmlns:a16="http://schemas.microsoft.com/office/drawing/2014/main" id="{0A8E6DAD-20F1-FF5F-8DC2-C545D5777F0F}"/>
              </a:ext>
            </a:extLst>
          </p:cNvPr>
          <p:cNvPicPr>
            <a:picLocks noChangeAspect="1"/>
          </p:cNvPicPr>
          <p:nvPr/>
        </p:nvPicPr>
        <p:blipFill>
          <a:blip r:embed="rId3"/>
          <a:stretch>
            <a:fillRect/>
          </a:stretch>
        </p:blipFill>
        <p:spPr>
          <a:xfrm>
            <a:off x="4634308" y="2204179"/>
            <a:ext cx="3559287" cy="3467277"/>
          </a:xfrm>
          <a:prstGeom prst="rect">
            <a:avLst/>
          </a:prstGeom>
        </p:spPr>
      </p:pic>
      <p:pic>
        <p:nvPicPr>
          <p:cNvPr id="9" name="Immagine 8">
            <a:extLst>
              <a:ext uri="{FF2B5EF4-FFF2-40B4-BE49-F238E27FC236}">
                <a16:creationId xmlns:a16="http://schemas.microsoft.com/office/drawing/2014/main" id="{9C01C672-7245-4C8A-5678-1FE5EFF9234D}"/>
              </a:ext>
            </a:extLst>
          </p:cNvPr>
          <p:cNvPicPr>
            <a:picLocks noChangeAspect="1"/>
          </p:cNvPicPr>
          <p:nvPr/>
        </p:nvPicPr>
        <p:blipFill>
          <a:blip r:embed="rId4"/>
          <a:stretch>
            <a:fillRect/>
          </a:stretch>
        </p:blipFill>
        <p:spPr>
          <a:xfrm>
            <a:off x="8301624" y="2147269"/>
            <a:ext cx="3194613" cy="4687019"/>
          </a:xfrm>
          <a:prstGeom prst="rect">
            <a:avLst/>
          </a:prstGeom>
        </p:spPr>
      </p:pic>
    </p:spTree>
    <p:extLst>
      <p:ext uri="{BB962C8B-B14F-4D97-AF65-F5344CB8AC3E}">
        <p14:creationId xmlns:p14="http://schemas.microsoft.com/office/powerpoint/2010/main" val="2654620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7F806D0F-64DF-F2A0-9DDC-7C80A0AADB04}"/>
              </a:ext>
            </a:extLst>
          </p:cNvPr>
          <p:cNvSpPr>
            <a:spLocks noGrp="1"/>
          </p:cNvSpPr>
          <p:nvPr>
            <p:ph type="sldNum" sz="quarter" idx="10"/>
          </p:nvPr>
        </p:nvSpPr>
        <p:spPr/>
        <p:txBody>
          <a:bodyPr/>
          <a:lstStyle/>
          <a:p>
            <a:fld id="{A862B0EC-228D-4FBE-B2BB-F39727D4AFC5}" type="slidenum">
              <a:rPr lang="sl-SI" smtClean="0"/>
              <a:t>15</a:t>
            </a:fld>
            <a:endParaRPr lang="sl-SI"/>
          </a:p>
        </p:txBody>
      </p:sp>
      <p:pic>
        <p:nvPicPr>
          <p:cNvPr id="8" name="Immagine 7">
            <a:extLst>
              <a:ext uri="{FF2B5EF4-FFF2-40B4-BE49-F238E27FC236}">
                <a16:creationId xmlns:a16="http://schemas.microsoft.com/office/drawing/2014/main" id="{A7591814-279A-4926-559F-9FC0E2D9CFFB}"/>
              </a:ext>
            </a:extLst>
          </p:cNvPr>
          <p:cNvPicPr>
            <a:picLocks noChangeAspect="1"/>
          </p:cNvPicPr>
          <p:nvPr/>
        </p:nvPicPr>
        <p:blipFill>
          <a:blip r:embed="rId2">
            <a:alphaModFix amt="80000"/>
          </a:blip>
          <a:stretch>
            <a:fillRect/>
          </a:stretch>
        </p:blipFill>
        <p:spPr>
          <a:xfrm>
            <a:off x="457200" y="3223422"/>
            <a:ext cx="3102430" cy="411155"/>
          </a:xfrm>
          <a:prstGeom prst="rect">
            <a:avLst/>
          </a:prstGeom>
          <a:effectLst>
            <a:glow rad="63500">
              <a:schemeClr val="accent4">
                <a:satMod val="175000"/>
                <a:alpha val="40000"/>
              </a:schemeClr>
            </a:glow>
            <a:outerShdw blurRad="50800" dist="38100" dir="2700000" algn="tl" rotWithShape="0">
              <a:prstClr val="black">
                <a:alpha val="40000"/>
              </a:prstClr>
            </a:outerShdw>
            <a:softEdge rad="31750"/>
          </a:effectLst>
        </p:spPr>
      </p:pic>
      <p:pic>
        <p:nvPicPr>
          <p:cNvPr id="10" name="Immagine 9">
            <a:extLst>
              <a:ext uri="{FF2B5EF4-FFF2-40B4-BE49-F238E27FC236}">
                <a16:creationId xmlns:a16="http://schemas.microsoft.com/office/drawing/2014/main" id="{56DB4978-C2FC-7FF8-0B27-9AA0C26D5017}"/>
              </a:ext>
            </a:extLst>
          </p:cNvPr>
          <p:cNvPicPr>
            <a:picLocks noChangeAspect="1"/>
          </p:cNvPicPr>
          <p:nvPr/>
        </p:nvPicPr>
        <p:blipFill>
          <a:blip r:embed="rId3">
            <a:alphaModFix amt="80000"/>
          </a:blip>
          <a:stretch>
            <a:fillRect/>
          </a:stretch>
        </p:blipFill>
        <p:spPr>
          <a:xfrm>
            <a:off x="3714399" y="1189495"/>
            <a:ext cx="4006361" cy="1870787"/>
          </a:xfrm>
          <a:prstGeom prst="rect">
            <a:avLst/>
          </a:prstGeom>
          <a:effectLst>
            <a:outerShdw blurRad="50800" dist="38100" dir="2700000" algn="tl" rotWithShape="0">
              <a:prstClr val="black">
                <a:alpha val="40000"/>
              </a:prstClr>
            </a:outerShdw>
            <a:softEdge rad="31750"/>
          </a:effectLst>
        </p:spPr>
      </p:pic>
      <p:pic>
        <p:nvPicPr>
          <p:cNvPr id="12" name="Immagine 11">
            <a:extLst>
              <a:ext uri="{FF2B5EF4-FFF2-40B4-BE49-F238E27FC236}">
                <a16:creationId xmlns:a16="http://schemas.microsoft.com/office/drawing/2014/main" id="{18D6E2F7-31DE-D089-C0FD-071CAB865BA7}"/>
              </a:ext>
            </a:extLst>
          </p:cNvPr>
          <p:cNvPicPr>
            <a:picLocks noChangeAspect="1"/>
          </p:cNvPicPr>
          <p:nvPr/>
        </p:nvPicPr>
        <p:blipFill>
          <a:blip r:embed="rId4">
            <a:alphaModFix amt="80000"/>
          </a:blip>
          <a:stretch>
            <a:fillRect/>
          </a:stretch>
        </p:blipFill>
        <p:spPr>
          <a:xfrm>
            <a:off x="3714400" y="3223422"/>
            <a:ext cx="4006361" cy="2672848"/>
          </a:xfrm>
          <a:prstGeom prst="rect">
            <a:avLst/>
          </a:prstGeom>
          <a:effectLst>
            <a:outerShdw blurRad="50800" dist="38100" dir="2700000" algn="tl" rotWithShape="0">
              <a:prstClr val="black">
                <a:alpha val="40000"/>
              </a:prstClr>
            </a:outerShdw>
            <a:softEdge rad="31750"/>
          </a:effectLst>
        </p:spPr>
      </p:pic>
      <p:pic>
        <p:nvPicPr>
          <p:cNvPr id="14" name="Immagine 13">
            <a:extLst>
              <a:ext uri="{FF2B5EF4-FFF2-40B4-BE49-F238E27FC236}">
                <a16:creationId xmlns:a16="http://schemas.microsoft.com/office/drawing/2014/main" id="{78C103F2-C306-2FC3-4A4C-C37596A145A7}"/>
              </a:ext>
            </a:extLst>
          </p:cNvPr>
          <p:cNvPicPr>
            <a:picLocks noChangeAspect="1"/>
          </p:cNvPicPr>
          <p:nvPr/>
        </p:nvPicPr>
        <p:blipFill>
          <a:blip r:embed="rId5">
            <a:alphaModFix amt="80000"/>
          </a:blip>
          <a:stretch>
            <a:fillRect/>
          </a:stretch>
        </p:blipFill>
        <p:spPr>
          <a:xfrm>
            <a:off x="7875531" y="4157797"/>
            <a:ext cx="4006359" cy="2074928"/>
          </a:xfrm>
          <a:prstGeom prst="rect">
            <a:avLst/>
          </a:prstGeom>
          <a:effectLst>
            <a:outerShdw blurRad="50800" dist="38100" dir="2700000" algn="tl" rotWithShape="0">
              <a:prstClr val="black">
                <a:alpha val="40000"/>
              </a:prstClr>
            </a:outerShdw>
            <a:softEdge rad="31750"/>
          </a:effectLst>
        </p:spPr>
      </p:pic>
      <p:pic>
        <p:nvPicPr>
          <p:cNvPr id="15" name="Immagine 14">
            <a:extLst>
              <a:ext uri="{FF2B5EF4-FFF2-40B4-BE49-F238E27FC236}">
                <a16:creationId xmlns:a16="http://schemas.microsoft.com/office/drawing/2014/main" id="{1A08352E-2918-F66B-50C5-ADAD09C3A2DC}"/>
              </a:ext>
            </a:extLst>
          </p:cNvPr>
          <p:cNvPicPr>
            <a:picLocks noChangeAspect="1"/>
          </p:cNvPicPr>
          <p:nvPr/>
        </p:nvPicPr>
        <p:blipFill>
          <a:blip r:embed="rId6">
            <a:alphaModFix amt="80000"/>
          </a:blip>
          <a:stretch>
            <a:fillRect/>
          </a:stretch>
        </p:blipFill>
        <p:spPr>
          <a:xfrm>
            <a:off x="7896150" y="289122"/>
            <a:ext cx="4006359" cy="2295249"/>
          </a:xfrm>
          <a:prstGeom prst="rect">
            <a:avLst/>
          </a:prstGeom>
          <a:effectLst>
            <a:outerShdw blurRad="50800" dist="38100" dir="2700000" algn="tl" rotWithShape="0">
              <a:prstClr val="black">
                <a:alpha val="40000"/>
              </a:prstClr>
            </a:outerShdw>
            <a:softEdge rad="31750"/>
          </a:effectLst>
        </p:spPr>
      </p:pic>
      <p:pic>
        <p:nvPicPr>
          <p:cNvPr id="16" name="Immagine 15">
            <a:extLst>
              <a:ext uri="{FF2B5EF4-FFF2-40B4-BE49-F238E27FC236}">
                <a16:creationId xmlns:a16="http://schemas.microsoft.com/office/drawing/2014/main" id="{04DF6278-10AA-4E86-FFA3-ABE8D37344DC}"/>
              </a:ext>
            </a:extLst>
          </p:cNvPr>
          <p:cNvPicPr>
            <a:picLocks noChangeAspect="1"/>
          </p:cNvPicPr>
          <p:nvPr/>
        </p:nvPicPr>
        <p:blipFill>
          <a:blip r:embed="rId7">
            <a:alphaModFix amt="80000"/>
          </a:blip>
          <a:stretch>
            <a:fillRect/>
          </a:stretch>
        </p:blipFill>
        <p:spPr>
          <a:xfrm>
            <a:off x="7896150" y="2755157"/>
            <a:ext cx="4032710" cy="1244008"/>
          </a:xfrm>
          <a:prstGeom prst="rect">
            <a:avLst/>
          </a:prstGeom>
          <a:effectLst>
            <a:outerShdw blurRad="50800" dist="38100" dir="2700000" algn="tl" rotWithShape="0">
              <a:prstClr val="black">
                <a:alpha val="40000"/>
              </a:prstClr>
            </a:outerShdw>
            <a:softEdge rad="31750"/>
          </a:effectLst>
        </p:spPr>
      </p:pic>
      <p:sp>
        <p:nvSpPr>
          <p:cNvPr id="2" name="CasellaDiTesto 1">
            <a:extLst>
              <a:ext uri="{FF2B5EF4-FFF2-40B4-BE49-F238E27FC236}">
                <a16:creationId xmlns:a16="http://schemas.microsoft.com/office/drawing/2014/main" id="{66A1EAAD-850E-1E35-085B-EF6DFB5EF1A9}"/>
              </a:ext>
            </a:extLst>
          </p:cNvPr>
          <p:cNvSpPr txBox="1"/>
          <p:nvPr/>
        </p:nvSpPr>
        <p:spPr>
          <a:xfrm>
            <a:off x="457200" y="924560"/>
            <a:ext cx="2936240" cy="1200329"/>
          </a:xfrm>
          <a:prstGeom prst="rect">
            <a:avLst/>
          </a:prstGeom>
        </p:spPr>
        <p:txBody>
          <a:bodyPr wrap="square" rtlCol="0">
            <a:spAutoFit/>
          </a:bodyPr>
          <a:lstStyle/>
          <a:p>
            <a:pPr algn="l"/>
            <a:r>
              <a:rPr lang="it-IT" sz="2400" b="1" dirty="0">
                <a:solidFill>
                  <a:schemeClr val="bg1"/>
                </a:solidFill>
                <a:latin typeface="Abadi" panose="020B0604020104020204" pitchFamily="34" charset="0"/>
              </a:rPr>
              <a:t>Design NAHV </a:t>
            </a:r>
            <a:r>
              <a:rPr lang="it-IT" sz="2400" b="1" dirty="0" err="1">
                <a:solidFill>
                  <a:schemeClr val="bg1"/>
                </a:solidFill>
                <a:latin typeface="Abadi" panose="020B0604020104020204" pitchFamily="34" charset="0"/>
              </a:rPr>
              <a:t>Regulatory</a:t>
            </a:r>
            <a:r>
              <a:rPr lang="it-IT" sz="2400" b="1" dirty="0">
                <a:solidFill>
                  <a:schemeClr val="bg1"/>
                </a:solidFill>
                <a:latin typeface="Abadi" panose="020B0604020104020204" pitchFamily="34" charset="0"/>
              </a:rPr>
              <a:t> Sandbox - </a:t>
            </a:r>
            <a:r>
              <a:rPr lang="it-IT" sz="2400" b="1" dirty="0" err="1">
                <a:solidFill>
                  <a:schemeClr val="bg1"/>
                </a:solidFill>
                <a:latin typeface="Abadi" panose="020B0604020104020204" pitchFamily="34" charset="0"/>
              </a:rPr>
              <a:t>methodology</a:t>
            </a:r>
            <a:endParaRPr lang="it-IT" sz="2400" b="1" dirty="0">
              <a:solidFill>
                <a:schemeClr val="bg1"/>
              </a:solidFill>
              <a:latin typeface="Abadi" panose="020B0604020104020204" pitchFamily="34" charset="0"/>
            </a:endParaRPr>
          </a:p>
        </p:txBody>
      </p:sp>
    </p:spTree>
    <p:extLst>
      <p:ext uri="{BB962C8B-B14F-4D97-AF65-F5344CB8AC3E}">
        <p14:creationId xmlns:p14="http://schemas.microsoft.com/office/powerpoint/2010/main" val="2820265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8F32DA77-AE6A-0FFB-C340-E26917B22538}"/>
              </a:ext>
            </a:extLst>
          </p:cNvPr>
          <p:cNvSpPr>
            <a:spLocks noGrp="1"/>
          </p:cNvSpPr>
          <p:nvPr>
            <p:ph type="sldNum" sz="quarter" idx="10"/>
          </p:nvPr>
        </p:nvSpPr>
        <p:spPr/>
        <p:txBody>
          <a:bodyPr/>
          <a:lstStyle/>
          <a:p>
            <a:fld id="{A862B0EC-228D-4FBE-B2BB-F39727D4AFC5}" type="slidenum">
              <a:rPr lang="sl-SI" smtClean="0"/>
              <a:t>16</a:t>
            </a:fld>
            <a:endParaRPr lang="sl-SI"/>
          </a:p>
        </p:txBody>
      </p:sp>
      <p:pic>
        <p:nvPicPr>
          <p:cNvPr id="14" name="Immagine 13">
            <a:extLst>
              <a:ext uri="{FF2B5EF4-FFF2-40B4-BE49-F238E27FC236}">
                <a16:creationId xmlns:a16="http://schemas.microsoft.com/office/drawing/2014/main" id="{47C057E4-BCC0-32E5-D06B-49303B227425}"/>
              </a:ext>
            </a:extLst>
          </p:cNvPr>
          <p:cNvPicPr>
            <a:picLocks noChangeAspect="1"/>
          </p:cNvPicPr>
          <p:nvPr/>
        </p:nvPicPr>
        <p:blipFill>
          <a:blip r:embed="rId2">
            <a:alphaModFix amt="80000"/>
          </a:blip>
          <a:stretch>
            <a:fillRect/>
          </a:stretch>
        </p:blipFill>
        <p:spPr>
          <a:xfrm>
            <a:off x="210708" y="2755343"/>
            <a:ext cx="1807869" cy="396463"/>
          </a:xfrm>
          <a:prstGeom prst="rect">
            <a:avLst/>
          </a:prstGeom>
          <a:effectLst>
            <a:outerShdw blurRad="50800" dist="38100" dir="2700000" algn="tl" rotWithShape="0">
              <a:prstClr val="black">
                <a:alpha val="40000"/>
              </a:prstClr>
            </a:outerShdw>
            <a:softEdge rad="31750"/>
          </a:effectLst>
        </p:spPr>
      </p:pic>
      <p:pic>
        <p:nvPicPr>
          <p:cNvPr id="16" name="Immagine 15">
            <a:extLst>
              <a:ext uri="{FF2B5EF4-FFF2-40B4-BE49-F238E27FC236}">
                <a16:creationId xmlns:a16="http://schemas.microsoft.com/office/drawing/2014/main" id="{74981C16-46FA-1364-A03C-F0C2466DD6C9}"/>
              </a:ext>
            </a:extLst>
          </p:cNvPr>
          <p:cNvPicPr>
            <a:picLocks noChangeAspect="1"/>
          </p:cNvPicPr>
          <p:nvPr/>
        </p:nvPicPr>
        <p:blipFill>
          <a:blip r:embed="rId3">
            <a:alphaModFix amt="80000"/>
          </a:blip>
          <a:stretch>
            <a:fillRect/>
          </a:stretch>
        </p:blipFill>
        <p:spPr>
          <a:xfrm>
            <a:off x="2423889" y="792020"/>
            <a:ext cx="4658033" cy="1668447"/>
          </a:xfrm>
          <a:prstGeom prst="rect">
            <a:avLst/>
          </a:prstGeom>
          <a:effectLst>
            <a:outerShdw blurRad="50800" dist="38100" dir="2700000" algn="tl" rotWithShape="0">
              <a:prstClr val="black">
                <a:alpha val="40000"/>
              </a:prstClr>
            </a:outerShdw>
            <a:softEdge rad="31750"/>
          </a:effectLst>
        </p:spPr>
      </p:pic>
      <p:pic>
        <p:nvPicPr>
          <p:cNvPr id="18" name="Immagine 17">
            <a:extLst>
              <a:ext uri="{FF2B5EF4-FFF2-40B4-BE49-F238E27FC236}">
                <a16:creationId xmlns:a16="http://schemas.microsoft.com/office/drawing/2014/main" id="{FF6445C6-F385-3F10-8D3A-8627DAAE3B2B}"/>
              </a:ext>
            </a:extLst>
          </p:cNvPr>
          <p:cNvPicPr>
            <a:picLocks noChangeAspect="1"/>
          </p:cNvPicPr>
          <p:nvPr/>
        </p:nvPicPr>
        <p:blipFill>
          <a:blip r:embed="rId4">
            <a:alphaModFix amt="80000"/>
          </a:blip>
          <a:stretch>
            <a:fillRect/>
          </a:stretch>
        </p:blipFill>
        <p:spPr>
          <a:xfrm>
            <a:off x="2411936" y="2755343"/>
            <a:ext cx="4669986" cy="923137"/>
          </a:xfrm>
          <a:prstGeom prst="rect">
            <a:avLst/>
          </a:prstGeom>
          <a:effectLst>
            <a:outerShdw blurRad="50800" dist="38100" dir="2700000" algn="tl" rotWithShape="0">
              <a:prstClr val="black">
                <a:alpha val="40000"/>
              </a:prstClr>
            </a:outerShdw>
            <a:softEdge rad="31750"/>
          </a:effectLst>
        </p:spPr>
      </p:pic>
      <p:pic>
        <p:nvPicPr>
          <p:cNvPr id="20" name="Immagine 19">
            <a:extLst>
              <a:ext uri="{FF2B5EF4-FFF2-40B4-BE49-F238E27FC236}">
                <a16:creationId xmlns:a16="http://schemas.microsoft.com/office/drawing/2014/main" id="{793E777B-1950-42DE-C491-C7D94333F3F7}"/>
              </a:ext>
            </a:extLst>
          </p:cNvPr>
          <p:cNvPicPr>
            <a:picLocks noChangeAspect="1"/>
          </p:cNvPicPr>
          <p:nvPr/>
        </p:nvPicPr>
        <p:blipFill>
          <a:blip r:embed="rId5">
            <a:alphaModFix amt="80000"/>
          </a:blip>
          <a:stretch>
            <a:fillRect/>
          </a:stretch>
        </p:blipFill>
        <p:spPr>
          <a:xfrm>
            <a:off x="2411936" y="4032276"/>
            <a:ext cx="4669986" cy="2033704"/>
          </a:xfrm>
          <a:prstGeom prst="rect">
            <a:avLst/>
          </a:prstGeom>
          <a:effectLst>
            <a:outerShdw blurRad="50800" dist="38100" dir="2700000" algn="tl" rotWithShape="0">
              <a:prstClr val="black">
                <a:alpha val="40000"/>
              </a:prstClr>
            </a:outerShdw>
            <a:softEdge rad="31750"/>
          </a:effectLst>
        </p:spPr>
      </p:pic>
      <p:pic>
        <p:nvPicPr>
          <p:cNvPr id="21" name="Immagine 20">
            <a:extLst>
              <a:ext uri="{FF2B5EF4-FFF2-40B4-BE49-F238E27FC236}">
                <a16:creationId xmlns:a16="http://schemas.microsoft.com/office/drawing/2014/main" id="{9DD316E2-6751-72FD-D611-0AE4FE571A67}"/>
              </a:ext>
            </a:extLst>
          </p:cNvPr>
          <p:cNvPicPr>
            <a:picLocks noChangeAspect="1"/>
          </p:cNvPicPr>
          <p:nvPr/>
        </p:nvPicPr>
        <p:blipFill>
          <a:blip r:embed="rId6">
            <a:alphaModFix amt="80000"/>
          </a:blip>
          <a:stretch>
            <a:fillRect/>
          </a:stretch>
        </p:blipFill>
        <p:spPr>
          <a:xfrm>
            <a:off x="7313120" y="831291"/>
            <a:ext cx="4668172" cy="2320515"/>
          </a:xfrm>
          <a:prstGeom prst="rect">
            <a:avLst/>
          </a:prstGeom>
          <a:effectLst>
            <a:outerShdw blurRad="50800" dist="38100" dir="2700000" algn="tl" rotWithShape="0">
              <a:prstClr val="black">
                <a:alpha val="40000"/>
              </a:prstClr>
            </a:outerShdw>
            <a:softEdge rad="31750"/>
          </a:effectLst>
        </p:spPr>
      </p:pic>
      <p:pic>
        <p:nvPicPr>
          <p:cNvPr id="22" name="Immagine 21">
            <a:extLst>
              <a:ext uri="{FF2B5EF4-FFF2-40B4-BE49-F238E27FC236}">
                <a16:creationId xmlns:a16="http://schemas.microsoft.com/office/drawing/2014/main" id="{72FE91CF-68F8-B2B0-604D-F1C526FE8A15}"/>
              </a:ext>
            </a:extLst>
          </p:cNvPr>
          <p:cNvPicPr>
            <a:picLocks noChangeAspect="1"/>
          </p:cNvPicPr>
          <p:nvPr/>
        </p:nvPicPr>
        <p:blipFill>
          <a:blip r:embed="rId7">
            <a:alphaModFix amt="80000"/>
          </a:blip>
          <a:stretch>
            <a:fillRect/>
          </a:stretch>
        </p:blipFill>
        <p:spPr>
          <a:xfrm>
            <a:off x="7313120" y="3342140"/>
            <a:ext cx="4704327" cy="1903114"/>
          </a:xfrm>
          <a:prstGeom prst="rect">
            <a:avLst/>
          </a:prstGeom>
          <a:effectLst>
            <a:outerShdw blurRad="50800" dist="38100" dir="2700000" algn="tl" rotWithShape="0">
              <a:prstClr val="black">
                <a:alpha val="40000"/>
              </a:prstClr>
            </a:outerShdw>
            <a:softEdge rad="31750"/>
          </a:effectLst>
        </p:spPr>
      </p:pic>
    </p:spTree>
    <p:extLst>
      <p:ext uri="{BB962C8B-B14F-4D97-AF65-F5344CB8AC3E}">
        <p14:creationId xmlns:p14="http://schemas.microsoft.com/office/powerpoint/2010/main" val="2116804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A60BCD23-7449-105A-5CD7-CFEA24A75CF5}"/>
              </a:ext>
            </a:extLst>
          </p:cNvPr>
          <p:cNvSpPr>
            <a:spLocks noGrp="1"/>
          </p:cNvSpPr>
          <p:nvPr>
            <p:ph type="sldNum" sz="quarter" idx="10"/>
          </p:nvPr>
        </p:nvSpPr>
        <p:spPr/>
        <p:txBody>
          <a:bodyPr/>
          <a:lstStyle/>
          <a:p>
            <a:fld id="{A862B0EC-228D-4FBE-B2BB-F39727D4AFC5}" type="slidenum">
              <a:rPr lang="sl-SI" smtClean="0"/>
              <a:t>17</a:t>
            </a:fld>
            <a:endParaRPr lang="sl-SI"/>
          </a:p>
        </p:txBody>
      </p:sp>
      <p:pic>
        <p:nvPicPr>
          <p:cNvPr id="6" name="Immagine 5">
            <a:extLst>
              <a:ext uri="{FF2B5EF4-FFF2-40B4-BE49-F238E27FC236}">
                <a16:creationId xmlns:a16="http://schemas.microsoft.com/office/drawing/2014/main" id="{73D54BEA-2AE4-00EE-1548-78EF9B7EC0F2}"/>
              </a:ext>
            </a:extLst>
          </p:cNvPr>
          <p:cNvPicPr>
            <a:picLocks noChangeAspect="1"/>
          </p:cNvPicPr>
          <p:nvPr/>
        </p:nvPicPr>
        <p:blipFill>
          <a:blip r:embed="rId2">
            <a:alphaModFix amt="80000"/>
          </a:blip>
          <a:stretch>
            <a:fillRect/>
          </a:stretch>
        </p:blipFill>
        <p:spPr>
          <a:xfrm>
            <a:off x="0" y="3375357"/>
            <a:ext cx="2659844" cy="279396"/>
          </a:xfrm>
          <a:prstGeom prst="rect">
            <a:avLst/>
          </a:prstGeom>
          <a:effectLst>
            <a:outerShdw blurRad="50800" dist="38100" dir="2700000" algn="tl" rotWithShape="0">
              <a:prstClr val="black">
                <a:alpha val="40000"/>
              </a:prstClr>
            </a:outerShdw>
            <a:softEdge rad="31750"/>
          </a:effectLst>
        </p:spPr>
      </p:pic>
      <p:pic>
        <p:nvPicPr>
          <p:cNvPr id="8" name="Immagine 7">
            <a:extLst>
              <a:ext uri="{FF2B5EF4-FFF2-40B4-BE49-F238E27FC236}">
                <a16:creationId xmlns:a16="http://schemas.microsoft.com/office/drawing/2014/main" id="{DE4F8B70-BD66-A918-6241-595BDB0857F9}"/>
              </a:ext>
            </a:extLst>
          </p:cNvPr>
          <p:cNvPicPr>
            <a:picLocks noChangeAspect="1"/>
          </p:cNvPicPr>
          <p:nvPr/>
        </p:nvPicPr>
        <p:blipFill>
          <a:blip r:embed="rId3"/>
          <a:stretch>
            <a:fillRect/>
          </a:stretch>
        </p:blipFill>
        <p:spPr>
          <a:xfrm>
            <a:off x="2719872" y="293810"/>
            <a:ext cx="4979424" cy="1856103"/>
          </a:xfrm>
          <a:prstGeom prst="rect">
            <a:avLst/>
          </a:prstGeom>
          <a:effectLst>
            <a:outerShdw blurRad="50800" dist="38100" dir="2700000" algn="tl" rotWithShape="0">
              <a:prstClr val="black">
                <a:alpha val="40000"/>
              </a:prstClr>
            </a:outerShdw>
          </a:effectLst>
        </p:spPr>
      </p:pic>
      <p:pic>
        <p:nvPicPr>
          <p:cNvPr id="10" name="Immagine 9">
            <a:extLst>
              <a:ext uri="{FF2B5EF4-FFF2-40B4-BE49-F238E27FC236}">
                <a16:creationId xmlns:a16="http://schemas.microsoft.com/office/drawing/2014/main" id="{CC320D6E-63BA-7159-3C5F-785261D4B92E}"/>
              </a:ext>
            </a:extLst>
          </p:cNvPr>
          <p:cNvPicPr>
            <a:picLocks noChangeAspect="1"/>
          </p:cNvPicPr>
          <p:nvPr/>
        </p:nvPicPr>
        <p:blipFill>
          <a:blip r:embed="rId4"/>
          <a:stretch>
            <a:fillRect/>
          </a:stretch>
        </p:blipFill>
        <p:spPr>
          <a:xfrm>
            <a:off x="2719871" y="2411486"/>
            <a:ext cx="4979425" cy="2207138"/>
          </a:xfrm>
          <a:prstGeom prst="rect">
            <a:avLst/>
          </a:prstGeom>
          <a:effectLst>
            <a:outerShdw blurRad="50800" dist="38100" dir="2700000" algn="tl" rotWithShape="0">
              <a:prstClr val="black">
                <a:alpha val="40000"/>
              </a:prstClr>
            </a:outerShdw>
          </a:effectLst>
        </p:spPr>
      </p:pic>
      <p:pic>
        <p:nvPicPr>
          <p:cNvPr id="12" name="Immagine 11">
            <a:extLst>
              <a:ext uri="{FF2B5EF4-FFF2-40B4-BE49-F238E27FC236}">
                <a16:creationId xmlns:a16="http://schemas.microsoft.com/office/drawing/2014/main" id="{BEF44ED2-46F2-0301-910B-F9F4D753EB87}"/>
              </a:ext>
            </a:extLst>
          </p:cNvPr>
          <p:cNvPicPr>
            <a:picLocks noChangeAspect="1"/>
          </p:cNvPicPr>
          <p:nvPr/>
        </p:nvPicPr>
        <p:blipFill>
          <a:blip r:embed="rId5"/>
          <a:stretch>
            <a:fillRect/>
          </a:stretch>
        </p:blipFill>
        <p:spPr>
          <a:xfrm>
            <a:off x="7837343" y="2133142"/>
            <a:ext cx="4167303" cy="2591715"/>
          </a:xfrm>
          <a:prstGeom prst="rect">
            <a:avLst/>
          </a:prstGeom>
          <a:effectLst>
            <a:outerShdw blurRad="50800" dist="38100" dir="2700000" algn="tl" rotWithShape="0">
              <a:prstClr val="black">
                <a:alpha val="40000"/>
              </a:prstClr>
            </a:outerShdw>
          </a:effectLst>
        </p:spPr>
      </p:pic>
      <p:pic>
        <p:nvPicPr>
          <p:cNvPr id="14" name="Immagine 13">
            <a:extLst>
              <a:ext uri="{FF2B5EF4-FFF2-40B4-BE49-F238E27FC236}">
                <a16:creationId xmlns:a16="http://schemas.microsoft.com/office/drawing/2014/main" id="{32989669-4282-8E49-E813-73EFB785B89D}"/>
              </a:ext>
            </a:extLst>
          </p:cNvPr>
          <p:cNvPicPr>
            <a:picLocks noChangeAspect="1"/>
          </p:cNvPicPr>
          <p:nvPr/>
        </p:nvPicPr>
        <p:blipFill>
          <a:blip r:embed="rId6"/>
          <a:stretch>
            <a:fillRect/>
          </a:stretch>
        </p:blipFill>
        <p:spPr>
          <a:xfrm>
            <a:off x="2719873" y="4819637"/>
            <a:ext cx="4979423" cy="13505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09552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1">
            <a:extLst>
              <a:ext uri="{FF2B5EF4-FFF2-40B4-BE49-F238E27FC236}">
                <a16:creationId xmlns:a16="http://schemas.microsoft.com/office/drawing/2014/main" id="{ABC20BBF-8DC0-3860-B59A-A19B0385A949}"/>
              </a:ext>
            </a:extLst>
          </p:cNvPr>
          <p:cNvSpPr txBox="1">
            <a:spLocks/>
          </p:cNvSpPr>
          <p:nvPr/>
        </p:nvSpPr>
        <p:spPr>
          <a:xfrm>
            <a:off x="824175" y="1733822"/>
            <a:ext cx="11133287" cy="9233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400" kern="0" dirty="0">
                <a:solidFill>
                  <a:srgbClr val="212121"/>
                </a:solidFill>
                <a:latin typeface="+mn-lt"/>
                <a:ea typeface="Times New Roman" panose="02020603050405020304" pitchFamily="18" charset="0"/>
              </a:rPr>
              <a:t>Instrument within the framework of the Federal Government’s Seventh Energy Research </a:t>
            </a:r>
            <a:r>
              <a:rPr lang="en-US" sz="1400" kern="0" dirty="0" err="1">
                <a:solidFill>
                  <a:srgbClr val="212121"/>
                </a:solidFill>
                <a:latin typeface="+mn-lt"/>
                <a:ea typeface="Times New Roman" panose="02020603050405020304" pitchFamily="18" charset="0"/>
              </a:rPr>
              <a:t>Programme</a:t>
            </a:r>
            <a:r>
              <a:rPr lang="en-US" sz="1400" kern="0" dirty="0">
                <a:solidFill>
                  <a:srgbClr val="212121"/>
                </a:solidFill>
                <a:latin typeface="+mn-lt"/>
                <a:ea typeface="Times New Roman" panose="02020603050405020304" pitchFamily="18" charset="0"/>
              </a:rPr>
              <a:t>. </a:t>
            </a:r>
          </a:p>
          <a:p>
            <a:pPr algn="just"/>
            <a:r>
              <a:rPr lang="en-US" sz="1400" kern="0" dirty="0">
                <a:solidFill>
                  <a:srgbClr val="212121"/>
                </a:solidFill>
                <a:latin typeface="+mn-lt"/>
                <a:ea typeface="Times New Roman" panose="02020603050405020304" pitchFamily="18" charset="0"/>
              </a:rPr>
              <a:t>The funding provided by the Federal Ministry for Economic Affairs and Energy is used to support companies and research institutions that are developing tangible solutions for the energy transition.</a:t>
            </a:r>
          </a:p>
          <a:p>
            <a:pPr algn="just"/>
            <a:endParaRPr lang="en-US" sz="1800" kern="0" dirty="0">
              <a:solidFill>
                <a:srgbClr val="212121"/>
              </a:solidFill>
              <a:latin typeface="Calibri" panose="020F0502020204030204" pitchFamily="34" charset="0"/>
            </a:endParaRPr>
          </a:p>
          <a:p>
            <a:pPr algn="just"/>
            <a:endParaRPr lang="it-IT" dirty="0"/>
          </a:p>
        </p:txBody>
      </p:sp>
      <p:sp>
        <p:nvSpPr>
          <p:cNvPr id="6" name="CasellaDiTesto 5">
            <a:extLst>
              <a:ext uri="{FF2B5EF4-FFF2-40B4-BE49-F238E27FC236}">
                <a16:creationId xmlns:a16="http://schemas.microsoft.com/office/drawing/2014/main" id="{3535E4B2-79D9-3FAF-3BE1-A336E8F11F04}"/>
              </a:ext>
            </a:extLst>
          </p:cNvPr>
          <p:cNvSpPr txBox="1"/>
          <p:nvPr/>
        </p:nvSpPr>
        <p:spPr>
          <a:xfrm>
            <a:off x="824175" y="687381"/>
            <a:ext cx="6096000" cy="307777"/>
          </a:xfrm>
          <a:prstGeom prst="rect">
            <a:avLst/>
          </a:prstGeom>
          <a:noFill/>
        </p:spPr>
        <p:txBody>
          <a:bodyPr wrap="square">
            <a:spAutoFit/>
          </a:bodyPr>
          <a:lstStyle/>
          <a:p>
            <a:r>
              <a:rPr lang="en-US" sz="1400" b="1" kern="1800" dirty="0">
                <a:effectLst/>
                <a:latin typeface="+mj-lt"/>
                <a:ea typeface="Times New Roman" panose="02020603050405020304" pitchFamily="18" charset="0"/>
              </a:rPr>
              <a:t>Northern Germany Regulatory Sandbox</a:t>
            </a:r>
            <a:endParaRPr lang="it-IT" sz="1400" b="1" dirty="0">
              <a:latin typeface="+mj-lt"/>
            </a:endParaRPr>
          </a:p>
        </p:txBody>
      </p:sp>
      <p:sp>
        <p:nvSpPr>
          <p:cNvPr id="7" name="CasellaDiTesto 6">
            <a:extLst>
              <a:ext uri="{FF2B5EF4-FFF2-40B4-BE49-F238E27FC236}">
                <a16:creationId xmlns:a16="http://schemas.microsoft.com/office/drawing/2014/main" id="{87F064E3-97B8-C68A-F546-7B01A274A7FF}"/>
              </a:ext>
            </a:extLst>
          </p:cNvPr>
          <p:cNvSpPr txBox="1"/>
          <p:nvPr/>
        </p:nvSpPr>
        <p:spPr>
          <a:xfrm>
            <a:off x="824175" y="2472486"/>
            <a:ext cx="11133287" cy="1169551"/>
          </a:xfrm>
          <a:prstGeom prst="rect">
            <a:avLst/>
          </a:prstGeom>
          <a:noFill/>
        </p:spPr>
        <p:txBody>
          <a:bodyPr wrap="square">
            <a:spAutoFit/>
          </a:bodyPr>
          <a:lstStyle/>
          <a:p>
            <a:pPr algn="just"/>
            <a:r>
              <a:rPr lang="en-US" sz="1400" kern="0" dirty="0">
                <a:solidFill>
                  <a:srgbClr val="212121"/>
                </a:solidFill>
                <a:effectLst/>
                <a:latin typeface="+mj-lt"/>
                <a:ea typeface="Times New Roman" panose="02020603050405020304" pitchFamily="18" charset="0"/>
              </a:rPr>
              <a:t>The project partners participating in the Northern Germany Regulatory Sandbox will seek solutions for a holistic development of the local energy system. With a focus on four geographical </a:t>
            </a:r>
            <a:r>
              <a:rPr lang="en-US" sz="1400" kern="0" dirty="0" err="1">
                <a:solidFill>
                  <a:srgbClr val="212121"/>
                </a:solidFill>
                <a:effectLst/>
                <a:latin typeface="+mj-lt"/>
                <a:ea typeface="Times New Roman" panose="02020603050405020304" pitchFamily="18" charset="0"/>
              </a:rPr>
              <a:t>centres</a:t>
            </a:r>
            <a:r>
              <a:rPr lang="en-US" sz="1400" kern="0" dirty="0">
                <a:solidFill>
                  <a:srgbClr val="212121"/>
                </a:solidFill>
                <a:effectLst/>
                <a:latin typeface="+mj-lt"/>
                <a:ea typeface="Times New Roman" panose="02020603050405020304" pitchFamily="18" charset="0"/>
              </a:rPr>
              <a:t> across Hamburg, Schleswig-Holstein and Mecklenburg-Western Pomerania</a:t>
            </a:r>
            <a:r>
              <a:rPr lang="en-US" sz="1400" kern="0" dirty="0">
                <a:solidFill>
                  <a:srgbClr val="212121"/>
                </a:solidFill>
                <a:latin typeface="+mj-lt"/>
                <a:ea typeface="Times New Roman" panose="02020603050405020304" pitchFamily="18" charset="0"/>
              </a:rPr>
              <a:t>. I</a:t>
            </a:r>
            <a:r>
              <a:rPr lang="en-US" sz="1400" kern="0" dirty="0">
                <a:solidFill>
                  <a:srgbClr val="212121"/>
                </a:solidFill>
                <a:effectLst/>
                <a:latin typeface="+mj-lt"/>
                <a:ea typeface="Times New Roman" panose="02020603050405020304" pitchFamily="18" charset="0"/>
              </a:rPr>
              <a:t>ncludes participants from the private sector, government and science center covering the entire energy value chain – including generation, transport, storage and consumption. </a:t>
            </a:r>
          </a:p>
          <a:p>
            <a:pPr algn="just"/>
            <a:r>
              <a:rPr lang="en-US" sz="1400" kern="0" dirty="0">
                <a:solidFill>
                  <a:srgbClr val="212121"/>
                </a:solidFill>
                <a:effectLst/>
                <a:latin typeface="+mj-lt"/>
                <a:ea typeface="Times New Roman" panose="02020603050405020304" pitchFamily="18" charset="0"/>
              </a:rPr>
              <a:t>Over a period of five years, the Federal Ministry for Economic Affairs and Energy will provide more than €52 million for the Sandbox</a:t>
            </a:r>
            <a:endParaRPr lang="it-IT" sz="1400" dirty="0">
              <a:latin typeface="+mj-lt"/>
            </a:endParaRPr>
          </a:p>
        </p:txBody>
      </p:sp>
      <p:sp>
        <p:nvSpPr>
          <p:cNvPr id="8" name="CasellaDiTesto 7">
            <a:extLst>
              <a:ext uri="{FF2B5EF4-FFF2-40B4-BE49-F238E27FC236}">
                <a16:creationId xmlns:a16="http://schemas.microsoft.com/office/drawing/2014/main" id="{E18CEED1-A6FA-3551-4818-10E4B8839253}"/>
              </a:ext>
            </a:extLst>
          </p:cNvPr>
          <p:cNvSpPr txBox="1"/>
          <p:nvPr/>
        </p:nvSpPr>
        <p:spPr>
          <a:xfrm>
            <a:off x="824175" y="995158"/>
            <a:ext cx="11047059" cy="738664"/>
          </a:xfrm>
          <a:prstGeom prst="rect">
            <a:avLst/>
          </a:prstGeom>
          <a:noFill/>
        </p:spPr>
        <p:txBody>
          <a:bodyPr wrap="square">
            <a:spAutoFit/>
          </a:bodyPr>
          <a:lstStyle/>
          <a:p>
            <a:pPr algn="just"/>
            <a:r>
              <a:rPr lang="en-US" sz="1400" kern="0" dirty="0">
                <a:effectLst/>
                <a:ea typeface="Times New Roman" panose="02020603050405020304" pitchFamily="18" charset="0"/>
              </a:rPr>
              <a:t>Hamburg, Schleswig-Holstein and Mecklenburg-Western Pomerania </a:t>
            </a:r>
          </a:p>
          <a:p>
            <a:pPr algn="just"/>
            <a:r>
              <a:rPr lang="en-US" sz="1400" kern="0" dirty="0">
                <a:effectLst/>
                <a:ea typeface="Times New Roman" panose="02020603050405020304" pitchFamily="18" charset="0"/>
              </a:rPr>
              <a:t>The Northern Germany Regulatory Sandbox is one of the sandboxes for the energy transition funded by the Federal Ministry for Economic Affairs and Energy.</a:t>
            </a:r>
            <a:endParaRPr lang="it-IT" sz="1400" dirty="0"/>
          </a:p>
        </p:txBody>
      </p:sp>
      <p:sp>
        <p:nvSpPr>
          <p:cNvPr id="3" name="CasellaDiTesto 2">
            <a:extLst>
              <a:ext uri="{FF2B5EF4-FFF2-40B4-BE49-F238E27FC236}">
                <a16:creationId xmlns:a16="http://schemas.microsoft.com/office/drawing/2014/main" id="{53A28EE4-3B8D-C4E6-A468-210CC83097FC}"/>
              </a:ext>
            </a:extLst>
          </p:cNvPr>
          <p:cNvSpPr txBox="1"/>
          <p:nvPr/>
        </p:nvSpPr>
        <p:spPr>
          <a:xfrm>
            <a:off x="824175" y="284757"/>
            <a:ext cx="7071360" cy="338554"/>
          </a:xfrm>
          <a:prstGeom prst="rect">
            <a:avLst/>
          </a:prstGeom>
          <a:noFill/>
        </p:spPr>
        <p:txBody>
          <a:bodyPr wrap="square">
            <a:spAutoFit/>
          </a:bodyPr>
          <a:lstStyle/>
          <a:p>
            <a:r>
              <a:rPr lang="it-IT" sz="1600" b="1" dirty="0"/>
              <a:t>Who </a:t>
            </a:r>
            <a:r>
              <a:rPr lang="it-IT" sz="1600" b="1" dirty="0" err="1"/>
              <a:t>did</a:t>
            </a:r>
            <a:r>
              <a:rPr lang="it-IT" sz="1600" b="1" dirty="0"/>
              <a:t> </a:t>
            </a:r>
            <a:r>
              <a:rPr lang="it-IT" sz="1600" b="1" dirty="0" err="1"/>
              <a:t>we</a:t>
            </a:r>
            <a:r>
              <a:rPr lang="it-IT" sz="1600" b="1" dirty="0"/>
              <a:t> take </a:t>
            </a:r>
            <a:r>
              <a:rPr lang="it-IT" sz="1600" b="1" dirty="0" err="1"/>
              <a:t>inspiration</a:t>
            </a:r>
            <a:r>
              <a:rPr lang="it-IT" sz="1600" b="1" dirty="0"/>
              <a:t> from? (Success Stories)</a:t>
            </a:r>
          </a:p>
        </p:txBody>
      </p:sp>
      <p:sp>
        <p:nvSpPr>
          <p:cNvPr id="2" name="CasellaDiTesto 1">
            <a:extLst>
              <a:ext uri="{FF2B5EF4-FFF2-40B4-BE49-F238E27FC236}">
                <a16:creationId xmlns:a16="http://schemas.microsoft.com/office/drawing/2014/main" id="{578E901F-5735-819B-46F2-9DA2AC7326C3}"/>
              </a:ext>
            </a:extLst>
          </p:cNvPr>
          <p:cNvSpPr txBox="1"/>
          <p:nvPr/>
        </p:nvSpPr>
        <p:spPr>
          <a:xfrm>
            <a:off x="824175" y="3642037"/>
            <a:ext cx="11092798" cy="523220"/>
          </a:xfrm>
          <a:prstGeom prst="rect">
            <a:avLst/>
          </a:prstGeom>
          <a:noFill/>
        </p:spPr>
        <p:txBody>
          <a:bodyPr wrap="square">
            <a:spAutoFit/>
          </a:bodyPr>
          <a:lstStyle/>
          <a:p>
            <a:pPr marL="285750" indent="-285750" algn="just">
              <a:buFont typeface="Arial" panose="020B0604020202020204" pitchFamily="34" charset="0"/>
              <a:buChar char="•"/>
            </a:pPr>
            <a:r>
              <a:rPr lang="en-US" sz="1400" kern="0" dirty="0">
                <a:effectLst/>
                <a:ea typeface="Times New Roman" panose="02020603050405020304" pitchFamily="18" charset="0"/>
              </a:rPr>
              <a:t>Northern Germany Regulatory Sandbox explore the prospects of converting the gas distribution system to hydrogen. </a:t>
            </a:r>
            <a:r>
              <a:rPr lang="en-US" sz="1400" kern="0" dirty="0">
                <a:ea typeface="Times New Roman" panose="02020603050405020304" pitchFamily="18" charset="0"/>
              </a:rPr>
              <a:t>A</a:t>
            </a:r>
            <a:r>
              <a:rPr lang="en-US" sz="1400" kern="0" dirty="0">
                <a:effectLst/>
                <a:ea typeface="Times New Roman" panose="02020603050405020304" pitchFamily="18" charset="0"/>
              </a:rPr>
              <a:t>lso using waste heat from a waste incineration plant and an industrial plant in </a:t>
            </a:r>
            <a:r>
              <a:rPr lang="en-US" sz="1400" kern="0" dirty="0" err="1">
                <a:effectLst/>
                <a:ea typeface="Times New Roman" panose="02020603050405020304" pitchFamily="18" charset="0"/>
              </a:rPr>
              <a:t>oder</a:t>
            </a:r>
            <a:r>
              <a:rPr lang="en-US" sz="1400" kern="0" dirty="0">
                <a:effectLst/>
                <a:ea typeface="Times New Roman" panose="02020603050405020304" pitchFamily="18" charset="0"/>
              </a:rPr>
              <a:t> to feed it into an existing district heating pipeline</a:t>
            </a:r>
            <a:endParaRPr lang="it-IT" sz="1400" dirty="0"/>
          </a:p>
        </p:txBody>
      </p:sp>
      <p:sp>
        <p:nvSpPr>
          <p:cNvPr id="4" name="CasellaDiTesto 3">
            <a:extLst>
              <a:ext uri="{FF2B5EF4-FFF2-40B4-BE49-F238E27FC236}">
                <a16:creationId xmlns:a16="http://schemas.microsoft.com/office/drawing/2014/main" id="{6D975980-7A0F-8808-BFA6-CB1942540D95}"/>
              </a:ext>
            </a:extLst>
          </p:cNvPr>
          <p:cNvSpPr txBox="1"/>
          <p:nvPr/>
        </p:nvSpPr>
        <p:spPr>
          <a:xfrm>
            <a:off x="824175" y="4200849"/>
            <a:ext cx="11236701" cy="1972335"/>
          </a:xfrm>
          <a:prstGeom prst="rect">
            <a:avLst/>
          </a:prstGeom>
          <a:noFill/>
        </p:spPr>
        <p:txBody>
          <a:bodyPr wrap="square">
            <a:spAutoFit/>
          </a:bodyPr>
          <a:lstStyle/>
          <a:p>
            <a:pPr algn="just">
              <a:lnSpc>
                <a:spcPts val="1595"/>
              </a:lnSpc>
              <a:spcBef>
                <a:spcPts val="200"/>
              </a:spcBef>
              <a:spcAft>
                <a:spcPts val="1305"/>
              </a:spcAft>
            </a:pPr>
            <a:r>
              <a:rPr lang="en-US" sz="1400" b="1" kern="100" dirty="0">
                <a:effectLst/>
                <a:ea typeface="Calibri" panose="020F0502020204030204" pitchFamily="34" charset="0"/>
                <a:cs typeface="Calibri" panose="020F0502020204030204" pitchFamily="34" charset="0"/>
              </a:rPr>
              <a:t>Focusing on hydrogen technologies</a:t>
            </a:r>
            <a:endParaRPr lang="it-IT" sz="1400" b="1" kern="100" dirty="0">
              <a:effectLst/>
              <a:ea typeface="Calibri" panose="020F0502020204030204" pitchFamily="34" charset="0"/>
              <a:cs typeface="Calibri" panose="020F0502020204030204" pitchFamily="34" charset="0"/>
            </a:endParaRPr>
          </a:p>
          <a:p>
            <a:pPr algn="just"/>
            <a:r>
              <a:rPr lang="en-US" sz="1400" dirty="0">
                <a:effectLst/>
                <a:ea typeface="Calibri" panose="020F0502020204030204" pitchFamily="34" charset="0"/>
                <a:cs typeface="Calibri" panose="020F0502020204030204" pitchFamily="34" charset="0"/>
              </a:rPr>
              <a:t>How can large quantities of hydrogen be produced using green electricity and stored - at an affordable price? </a:t>
            </a:r>
          </a:p>
          <a:p>
            <a:pPr algn="just"/>
            <a:r>
              <a:rPr lang="en-US" sz="1400" dirty="0">
                <a:effectLst/>
                <a:ea typeface="Calibri" panose="020F0502020204030204" pitchFamily="34" charset="0"/>
                <a:cs typeface="Calibri" panose="020F0502020204030204" pitchFamily="34" charset="0"/>
              </a:rPr>
              <a:t>What conditions are required for gas to be marketed commercially as a fuel for cars with fuel cell engines? </a:t>
            </a:r>
          </a:p>
          <a:p>
            <a:pPr algn="just"/>
            <a:r>
              <a:rPr lang="en-US" sz="1400" dirty="0">
                <a:effectLst/>
                <a:ea typeface="Calibri" panose="020F0502020204030204" pitchFamily="34" charset="0"/>
                <a:cs typeface="Calibri" panose="020F0502020204030204" pitchFamily="34" charset="0"/>
              </a:rPr>
              <a:t>What is the best way to network factories and private households and supply them with power and heat? </a:t>
            </a:r>
          </a:p>
          <a:p>
            <a:pPr algn="just"/>
            <a:r>
              <a:rPr lang="en-US" sz="1400" dirty="0">
                <a:effectLst/>
                <a:ea typeface="Calibri" panose="020F0502020204030204" pitchFamily="34" charset="0"/>
                <a:cs typeface="Calibri" panose="020F0502020204030204" pitchFamily="34" charset="0"/>
              </a:rPr>
              <a:t>How can transport be as low-polluting as possible in city </a:t>
            </a:r>
            <a:r>
              <a:rPr lang="en-US" sz="1400" dirty="0" err="1">
                <a:effectLst/>
                <a:ea typeface="Calibri" panose="020F0502020204030204" pitchFamily="34" charset="0"/>
                <a:cs typeface="Calibri" panose="020F0502020204030204" pitchFamily="34" charset="0"/>
              </a:rPr>
              <a:t>centres</a:t>
            </a:r>
            <a:r>
              <a:rPr lang="en-US" sz="1400" dirty="0">
                <a:effectLst/>
                <a:ea typeface="Calibri" panose="020F0502020204030204" pitchFamily="34" charset="0"/>
                <a:cs typeface="Calibri" panose="020F0502020204030204" pitchFamily="34" charset="0"/>
              </a:rPr>
              <a:t>? </a:t>
            </a:r>
          </a:p>
          <a:p>
            <a:pPr algn="just"/>
            <a:r>
              <a:rPr lang="en-US" sz="1400" dirty="0">
                <a:effectLst/>
                <a:ea typeface="Calibri" panose="020F0502020204030204" pitchFamily="34" charset="0"/>
                <a:cs typeface="Calibri" panose="020F0502020204030204" pitchFamily="34" charset="0"/>
              </a:rPr>
              <a:t>Possible solutions are being jointly worked on and tested out in the regulatory sandboxes by, for example, municipalities, industrial companies, teams of scientists and IT specialists. The Federal Government’s "regulatory sandboxes for the energy transition" focus on energy-</a:t>
            </a:r>
            <a:r>
              <a:rPr lang="en-US" sz="1400" dirty="0" err="1">
                <a:effectLst/>
                <a:ea typeface="Calibri" panose="020F0502020204030204" pitchFamily="34" charset="0"/>
                <a:cs typeface="Calibri" panose="020F0502020204030204" pitchFamily="34" charset="0"/>
              </a:rPr>
              <a:t>optimised</a:t>
            </a:r>
            <a:r>
              <a:rPr lang="en-US" sz="1400" dirty="0">
                <a:effectLst/>
                <a:ea typeface="Calibri" panose="020F0502020204030204" pitchFamily="34" charset="0"/>
                <a:cs typeface="Calibri" panose="020F0502020204030204" pitchFamily="34" charset="0"/>
              </a:rPr>
              <a:t> urban </a:t>
            </a:r>
            <a:r>
              <a:rPr lang="en-US" sz="1400" dirty="0" err="1">
                <a:effectLst/>
                <a:ea typeface="Calibri" panose="020F0502020204030204" pitchFamily="34" charset="0"/>
                <a:cs typeface="Calibri" panose="020F0502020204030204" pitchFamily="34" charset="0"/>
              </a:rPr>
              <a:t>neighbourhoods</a:t>
            </a:r>
            <a:r>
              <a:rPr lang="en-US" sz="1400" dirty="0">
                <a:effectLst/>
                <a:ea typeface="Calibri" panose="020F0502020204030204" pitchFamily="34" charset="0"/>
                <a:cs typeface="Calibri" panose="020F0502020204030204" pitchFamily="34" charset="0"/>
              </a:rPr>
              <a:t>, large-scale electricity storage, and especially on hydrogen technologies.</a:t>
            </a:r>
            <a:endParaRPr lang="it-IT" sz="1400" dirty="0">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5402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C06D054-0DCD-D6A3-0D13-F78EF7AA6D29}"/>
              </a:ext>
            </a:extLst>
          </p:cNvPr>
          <p:cNvPicPr>
            <a:picLocks noChangeAspect="1"/>
          </p:cNvPicPr>
          <p:nvPr/>
        </p:nvPicPr>
        <p:blipFill>
          <a:blip r:embed="rId2"/>
          <a:stretch>
            <a:fillRect/>
          </a:stretch>
        </p:blipFill>
        <p:spPr>
          <a:xfrm>
            <a:off x="3417169" y="1034143"/>
            <a:ext cx="8089295" cy="4550228"/>
          </a:xfrm>
          <a:prstGeom prst="rect">
            <a:avLst/>
          </a:prstGeom>
        </p:spPr>
      </p:pic>
      <p:sp>
        <p:nvSpPr>
          <p:cNvPr id="5" name="CasellaDiTesto 4">
            <a:extLst>
              <a:ext uri="{FF2B5EF4-FFF2-40B4-BE49-F238E27FC236}">
                <a16:creationId xmlns:a16="http://schemas.microsoft.com/office/drawing/2014/main" id="{A510B44E-CF30-7F3C-CFEE-0BA7B444A960}"/>
              </a:ext>
            </a:extLst>
          </p:cNvPr>
          <p:cNvSpPr txBox="1"/>
          <p:nvPr/>
        </p:nvSpPr>
        <p:spPr>
          <a:xfrm>
            <a:off x="1589313" y="3080657"/>
            <a:ext cx="3037115" cy="369332"/>
          </a:xfrm>
          <a:prstGeom prst="rect">
            <a:avLst/>
          </a:prstGeom>
        </p:spPr>
        <p:txBody>
          <a:bodyPr wrap="square" rtlCol="0">
            <a:spAutoFit/>
          </a:bodyPr>
          <a:lstStyle/>
          <a:p>
            <a:pPr algn="l"/>
            <a:r>
              <a:rPr lang="it-IT" b="1" dirty="0"/>
              <a:t>Next steps</a:t>
            </a:r>
          </a:p>
        </p:txBody>
      </p:sp>
    </p:spTree>
    <p:extLst>
      <p:ext uri="{BB962C8B-B14F-4D97-AF65-F5344CB8AC3E}">
        <p14:creationId xmlns:p14="http://schemas.microsoft.com/office/powerpoint/2010/main" val="3885088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9" name="Rectangle 1058">
            <a:extLst>
              <a:ext uri="{FF2B5EF4-FFF2-40B4-BE49-F238E27FC236}">
                <a16:creationId xmlns:a16="http://schemas.microsoft.com/office/drawing/2014/main" id="{1DF91F20-B96F-4F77-AC3E-2CDD3BAA1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Rectangle 1060">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8111296"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Rectangle 1062">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58281" y="-401562"/>
            <a:ext cx="6858004" cy="7661129"/>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5" name="Rectangle 1064">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1"/>
            <a:ext cx="8118331" cy="6858000"/>
          </a:xfrm>
          <a:prstGeom prst="rect">
            <a:avLst/>
          </a:prstGeom>
          <a:gradFill>
            <a:gsLst>
              <a:gs pos="14000">
                <a:schemeClr val="accent1">
                  <a:alpha val="0"/>
                </a:schemeClr>
              </a:gs>
              <a:gs pos="100000">
                <a:srgbClr val="000000">
                  <a:alpha val="82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7" name="Oval 1066">
            <a:extLst>
              <a:ext uri="{FF2B5EF4-FFF2-40B4-BE49-F238E27FC236}">
                <a16:creationId xmlns:a16="http://schemas.microsoft.com/office/drawing/2014/main" id="{87B6A113-58CD-406C-BCE4-6E1F1F2B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449520">
            <a:off x="2569700" y="983306"/>
            <a:ext cx="5005754" cy="5005754"/>
          </a:xfrm>
          <a:prstGeom prst="ellipse">
            <a:avLst/>
          </a:prstGeom>
          <a:gradFill>
            <a:gsLst>
              <a:gs pos="17000">
                <a:schemeClr val="accent1">
                  <a:lumMod val="75000"/>
                  <a:alpha val="0"/>
                </a:schemeClr>
              </a:gs>
              <a:gs pos="82000">
                <a:srgbClr val="000000">
                  <a:alpha val="24000"/>
                </a:srgb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olo 2">
            <a:extLst>
              <a:ext uri="{FF2B5EF4-FFF2-40B4-BE49-F238E27FC236}">
                <a16:creationId xmlns:a16="http://schemas.microsoft.com/office/drawing/2014/main" id="{BD9C256E-C4E4-5F76-AE64-5B2145324DBC}"/>
              </a:ext>
            </a:extLst>
          </p:cNvPr>
          <p:cNvSpPr>
            <a:spLocks noGrp="1"/>
          </p:cNvSpPr>
          <p:nvPr>
            <p:ph type="title"/>
          </p:nvPr>
        </p:nvSpPr>
        <p:spPr>
          <a:xfrm>
            <a:off x="1011948" y="857251"/>
            <a:ext cx="6780772" cy="5594349"/>
          </a:xfrm>
        </p:spPr>
        <p:txBody>
          <a:bodyPr vert="horz" lIns="91440" tIns="45720" rIns="91440" bIns="45720" rtlCol="0" anchor="b">
            <a:normAutofit fontScale="90000"/>
          </a:bodyPr>
          <a:lstStyle/>
          <a:p>
            <a:r>
              <a:rPr lang="en-US" sz="1900" b="0" kern="1200" dirty="0">
                <a:solidFill>
                  <a:srgbClr val="00B0F0"/>
                </a:solidFill>
                <a:latin typeface="+mj-lt"/>
                <a:ea typeface="+mj-ea"/>
                <a:cs typeface="+mj-cs"/>
              </a:rPr>
              <a:t>the question is</a:t>
            </a:r>
            <a:r>
              <a:rPr lang="en-US" sz="1900" b="0" kern="1200" dirty="0">
                <a:solidFill>
                  <a:srgbClr val="FFFFFF"/>
                </a:solidFill>
                <a:latin typeface="+mj-lt"/>
                <a:ea typeface="+mj-ea"/>
                <a:cs typeface="+mj-cs"/>
              </a:rPr>
              <a:t>: </a:t>
            </a:r>
            <a:r>
              <a:rPr lang="en-US" sz="1900" kern="1200" dirty="0">
                <a:solidFill>
                  <a:srgbClr val="FFFFFF"/>
                </a:solidFill>
                <a:latin typeface="+mj-lt"/>
                <a:ea typeface="+mj-ea"/>
                <a:cs typeface="+mj-cs"/>
              </a:rPr>
              <a:t>what is the situation of the hydrogen regulatory framework in the EU? and therefore in its Member States?</a:t>
            </a:r>
            <a:br>
              <a:rPr lang="en-US" sz="1900" kern="1200" dirty="0">
                <a:solidFill>
                  <a:srgbClr val="FFFFFF"/>
                </a:solidFill>
                <a:latin typeface="+mj-lt"/>
                <a:ea typeface="+mj-ea"/>
                <a:cs typeface="+mj-cs"/>
              </a:rPr>
            </a:br>
            <a:r>
              <a:rPr lang="en-US" sz="1900" b="0" dirty="0">
                <a:solidFill>
                  <a:srgbClr val="00B0F0"/>
                </a:solidFill>
                <a:latin typeface="+mj-lt"/>
                <a:ea typeface="+mj-ea"/>
                <a:cs typeface="+mj-cs"/>
              </a:rPr>
              <a:t>the answer is quite simple</a:t>
            </a:r>
            <a:r>
              <a:rPr lang="en-US" sz="1900" b="0" kern="1200" dirty="0">
                <a:solidFill>
                  <a:srgbClr val="FFFFFF"/>
                </a:solidFill>
                <a:latin typeface="+mj-lt"/>
                <a:ea typeface="+mj-ea"/>
                <a:cs typeface="+mj-cs"/>
              </a:rPr>
              <a:t>: </a:t>
            </a:r>
            <a:r>
              <a:rPr lang="en-US" sz="1900" kern="1200" dirty="0">
                <a:solidFill>
                  <a:srgbClr val="FFFFFF"/>
                </a:solidFill>
                <a:latin typeface="+mj-lt"/>
                <a:ea typeface="+mj-ea"/>
                <a:cs typeface="+mj-cs"/>
              </a:rPr>
              <a:t>there is no European Union hydrogen regulatory framework, there is not yet an EU hydrogen market.</a:t>
            </a:r>
            <a:br>
              <a:rPr lang="en-US" sz="1900" kern="1200" dirty="0">
                <a:solidFill>
                  <a:srgbClr val="FFFFFF"/>
                </a:solidFill>
                <a:latin typeface="+mj-lt"/>
                <a:ea typeface="+mj-ea"/>
                <a:cs typeface="+mj-cs"/>
              </a:rPr>
            </a:br>
            <a:br>
              <a:rPr lang="en-US" sz="1900" kern="1200" dirty="0">
                <a:solidFill>
                  <a:srgbClr val="FFFFFF"/>
                </a:solidFill>
                <a:latin typeface="+mj-lt"/>
                <a:ea typeface="+mj-ea"/>
                <a:cs typeface="+mj-cs"/>
              </a:rPr>
            </a:br>
            <a:r>
              <a:rPr lang="en-US" sz="1900" b="0" kern="1200" dirty="0">
                <a:solidFill>
                  <a:srgbClr val="FFFFFF"/>
                </a:solidFill>
                <a:latin typeface="+mj-lt"/>
                <a:ea typeface="+mj-ea"/>
                <a:cs typeface="+mj-cs"/>
              </a:rPr>
              <a:t>Let's take a simple example: if I start producing </a:t>
            </a:r>
            <a:r>
              <a:rPr lang="en-US" sz="1900" kern="1200" dirty="0">
                <a:solidFill>
                  <a:srgbClr val="92D050"/>
                </a:solidFill>
                <a:latin typeface="+mj-lt"/>
                <a:ea typeface="+mj-ea"/>
                <a:cs typeface="+mj-cs"/>
              </a:rPr>
              <a:t>green hydrogen</a:t>
            </a:r>
            <a:r>
              <a:rPr lang="en-US" sz="1900" kern="1200" dirty="0">
                <a:solidFill>
                  <a:srgbClr val="FFFFFF"/>
                </a:solidFill>
                <a:latin typeface="+mj-lt"/>
                <a:ea typeface="+mj-ea"/>
                <a:cs typeface="+mj-cs"/>
              </a:rPr>
              <a:t>. </a:t>
            </a:r>
            <a:r>
              <a:rPr lang="en-US" sz="1900" b="0" kern="1200" dirty="0">
                <a:solidFill>
                  <a:srgbClr val="FFFFFF"/>
                </a:solidFill>
                <a:latin typeface="+mj-lt"/>
                <a:ea typeface="+mj-ea"/>
                <a:cs typeface="+mj-cs"/>
              </a:rPr>
              <a:t>who gives me the certification that it is </a:t>
            </a:r>
            <a:r>
              <a:rPr lang="en-US" sz="1900" b="0" kern="1200" dirty="0">
                <a:solidFill>
                  <a:srgbClr val="92D050"/>
                </a:solidFill>
                <a:latin typeface="+mj-lt"/>
                <a:ea typeface="+mj-ea"/>
                <a:cs typeface="+mj-cs"/>
              </a:rPr>
              <a:t>green hydrogen</a:t>
            </a:r>
            <a:r>
              <a:rPr lang="en-US" sz="1900" b="0" kern="1200" dirty="0">
                <a:solidFill>
                  <a:srgbClr val="FFFFFF"/>
                </a:solidFill>
                <a:latin typeface="+mj-lt"/>
                <a:ea typeface="+mj-ea"/>
                <a:cs typeface="+mj-cs"/>
              </a:rPr>
              <a:t>? and how?</a:t>
            </a:r>
            <a:br>
              <a:rPr lang="en-US" sz="1900" b="0" kern="1200" dirty="0">
                <a:solidFill>
                  <a:srgbClr val="FFFFFF"/>
                </a:solidFill>
                <a:latin typeface="+mj-lt"/>
                <a:ea typeface="+mj-ea"/>
                <a:cs typeface="+mj-cs"/>
              </a:rPr>
            </a:br>
            <a:r>
              <a:rPr lang="en-US" sz="1900" b="0" kern="1200" dirty="0">
                <a:solidFill>
                  <a:srgbClr val="FFFFFF"/>
                </a:solidFill>
                <a:latin typeface="+mj-lt"/>
                <a:ea typeface="+mj-ea"/>
                <a:cs typeface="+mj-cs"/>
              </a:rPr>
              <a:t>(there are several indicators that can be taken into consideration to certify "green hydrogen“)</a:t>
            </a:r>
            <a:br>
              <a:rPr lang="en-US" sz="1900" b="0" kern="1200" dirty="0">
                <a:solidFill>
                  <a:srgbClr val="FFFFFF"/>
                </a:solidFill>
                <a:latin typeface="+mj-lt"/>
                <a:ea typeface="+mj-ea"/>
                <a:cs typeface="+mj-cs"/>
              </a:rPr>
            </a:br>
            <a:br>
              <a:rPr lang="en-US" sz="1900" b="0" kern="1200" dirty="0">
                <a:solidFill>
                  <a:srgbClr val="FFFFFF"/>
                </a:solidFill>
                <a:latin typeface="+mj-lt"/>
                <a:ea typeface="+mj-ea"/>
                <a:cs typeface="+mj-cs"/>
              </a:rPr>
            </a:br>
            <a:r>
              <a:rPr lang="en-US" sz="1900" b="0" dirty="0">
                <a:solidFill>
                  <a:srgbClr val="00B0F0"/>
                </a:solidFill>
                <a:latin typeface="+mj-lt"/>
                <a:ea typeface="+mj-ea"/>
                <a:cs typeface="+mj-cs"/>
              </a:rPr>
              <a:t>a more complex question is</a:t>
            </a:r>
            <a:r>
              <a:rPr lang="en-US" sz="1900" b="0" kern="1200" dirty="0">
                <a:solidFill>
                  <a:srgbClr val="FFFFFF"/>
                </a:solidFill>
                <a:latin typeface="+mj-lt"/>
                <a:ea typeface="+mj-ea"/>
                <a:cs typeface="+mj-cs"/>
              </a:rPr>
              <a:t>: if in the NAHV we have to </a:t>
            </a:r>
            <a:r>
              <a:rPr lang="en-US" sz="1900" b="0" kern="1200" dirty="0">
                <a:latin typeface="+mj-lt"/>
                <a:ea typeface="+mj-ea"/>
                <a:cs typeface="+mj-cs"/>
              </a:rPr>
              <a:t>produce at least 5000 tons of "green hydrogen" per year…</a:t>
            </a:r>
            <a:br>
              <a:rPr lang="en-US" sz="1900" b="0" kern="1200" dirty="0">
                <a:latin typeface="+mj-lt"/>
                <a:ea typeface="+mj-ea"/>
                <a:cs typeface="+mj-cs"/>
              </a:rPr>
            </a:br>
            <a:r>
              <a:rPr lang="en-US" sz="1900" b="0" kern="1200" dirty="0">
                <a:latin typeface="+mj-lt"/>
                <a:ea typeface="+mj-ea"/>
                <a:cs typeface="+mj-cs"/>
              </a:rPr>
              <a:t>W</a:t>
            </a:r>
            <a:r>
              <a:rPr lang="en-US" sz="1900" b="0" dirty="0">
                <a:latin typeface="+mj-lt"/>
                <a:ea typeface="+mj-ea"/>
                <a:cs typeface="+mj-cs"/>
              </a:rPr>
              <a:t>hat do we do regarding the legislative framework?</a:t>
            </a:r>
            <a:br>
              <a:rPr lang="en-US" sz="1900" b="0" dirty="0">
                <a:latin typeface="+mj-lt"/>
                <a:ea typeface="+mj-ea"/>
                <a:cs typeface="+mj-cs"/>
              </a:rPr>
            </a:br>
            <a:r>
              <a:rPr lang="en-US" sz="1900" b="0" dirty="0">
                <a:latin typeface="+mj-lt"/>
                <a:ea typeface="+mj-ea"/>
                <a:cs typeface="+mj-cs"/>
              </a:rPr>
              <a:t>In the absence of a European legislative framework, what is the situation in the 3 partner countries (Italy, Slovenia, Croatia)? </a:t>
            </a:r>
            <a:br>
              <a:rPr lang="en-US" sz="1900" b="0" dirty="0">
                <a:latin typeface="+mj-lt"/>
                <a:ea typeface="+mj-ea"/>
                <a:cs typeface="+mj-cs"/>
              </a:rPr>
            </a:br>
            <a:r>
              <a:rPr lang="en-US" sz="1900" b="0" dirty="0">
                <a:latin typeface="+mj-lt"/>
                <a:ea typeface="+mj-ea"/>
                <a:cs typeface="+mj-cs"/>
              </a:rPr>
              <a:t>To carry out the activities, do we have to wait for the creation of the European Legislative Framework or can we start by experimenting innovative solutions such as the Regulatory Sandbox tool?</a:t>
            </a:r>
            <a:br>
              <a:rPr lang="en-US" sz="1900" b="0" dirty="0">
                <a:latin typeface="+mj-lt"/>
                <a:ea typeface="+mj-ea"/>
                <a:cs typeface="+mj-cs"/>
              </a:rPr>
            </a:br>
            <a:endParaRPr lang="en-US" sz="1900" b="0" dirty="0">
              <a:latin typeface="+mj-lt"/>
              <a:ea typeface="+mj-ea"/>
              <a:cs typeface="+mj-cs"/>
            </a:endParaRPr>
          </a:p>
        </p:txBody>
      </p:sp>
      <p:sp>
        <p:nvSpPr>
          <p:cNvPr id="1069" name="Rectangle 1068">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4354178"/>
            <a:ext cx="8118330" cy="2503817"/>
          </a:xfrm>
          <a:prstGeom prst="rect">
            <a:avLst/>
          </a:prstGeom>
          <a:gradFill>
            <a:gsLst>
              <a:gs pos="0">
                <a:schemeClr val="accent1">
                  <a:lumMod val="75000"/>
                  <a:alpha val="33000"/>
                </a:schemeClr>
              </a:gs>
              <a:gs pos="83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Uomo Che Pensa - Il Pensatore Da Rodin Fotografia Editoriale - Immagine di  famoso, sfondo: 109147026">
            <a:extLst>
              <a:ext uri="{FF2B5EF4-FFF2-40B4-BE49-F238E27FC236}">
                <a16:creationId xmlns:a16="http://schemas.microsoft.com/office/drawing/2014/main" id="{8E65AF63-FCFB-1753-B906-6A1E4AFA10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23" r="6619" b="1"/>
          <a:stretch/>
        </p:blipFill>
        <p:spPr bwMode="auto">
          <a:xfrm>
            <a:off x="8560981" y="1608732"/>
            <a:ext cx="3173819" cy="3640535"/>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numero diapositiva 3">
            <a:extLst>
              <a:ext uri="{FF2B5EF4-FFF2-40B4-BE49-F238E27FC236}">
                <a16:creationId xmlns:a16="http://schemas.microsoft.com/office/drawing/2014/main" id="{6DAB4F40-5781-A24C-1AEB-AA1C364A7166}"/>
              </a:ext>
            </a:extLst>
          </p:cNvPr>
          <p:cNvSpPr>
            <a:spLocks noGrp="1"/>
          </p:cNvSpPr>
          <p:nvPr>
            <p:ph type="sldNum" sz="quarter" idx="10"/>
          </p:nvPr>
        </p:nvSpPr>
        <p:spPr>
          <a:xfrm>
            <a:off x="11704320" y="6451600"/>
            <a:ext cx="444500" cy="365125"/>
          </a:xfrm>
        </p:spPr>
        <p:txBody>
          <a:bodyPr vert="horz" lIns="91440" tIns="45720" rIns="91440" bIns="45720" rtlCol="0" anchor="ctr">
            <a:normAutofit/>
          </a:bodyPr>
          <a:lstStyle/>
          <a:p>
            <a:pPr>
              <a:spcAft>
                <a:spcPts val="600"/>
              </a:spcAft>
              <a:defRPr/>
            </a:pPr>
            <a:fld id="{A862B0EC-228D-4FBE-B2BB-F39727D4AFC5}" type="slidenum">
              <a:rPr lang="en-US" sz="1100">
                <a:solidFill>
                  <a:schemeClr val="tx1">
                    <a:lumMod val="50000"/>
                    <a:lumOff val="50000"/>
                  </a:schemeClr>
                </a:solidFill>
                <a:latin typeface="+mn-lt"/>
              </a:rPr>
              <a:pPr>
                <a:spcAft>
                  <a:spcPts val="600"/>
                </a:spcAft>
                <a:defRPr/>
              </a:pPr>
              <a:t>2</a:t>
            </a:fld>
            <a:endParaRPr lang="en-US" sz="1100">
              <a:solidFill>
                <a:schemeClr val="tx1">
                  <a:lumMod val="50000"/>
                  <a:lumOff val="50000"/>
                </a:schemeClr>
              </a:solidFill>
              <a:latin typeface="+mn-lt"/>
            </a:endParaRPr>
          </a:p>
        </p:txBody>
      </p:sp>
      <p:pic>
        <p:nvPicPr>
          <p:cNvPr id="7" name="Picture 7">
            <a:extLst>
              <a:ext uri="{FF2B5EF4-FFF2-40B4-BE49-F238E27FC236}">
                <a16:creationId xmlns:a16="http://schemas.microsoft.com/office/drawing/2014/main" id="{F4C52164-4D4C-96F9-9125-555DBA93FD75}"/>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8481507" y="4514943"/>
            <a:ext cx="953051" cy="575689"/>
          </a:xfrm>
          <a:prstGeom prst="rect">
            <a:avLst/>
          </a:prstGeom>
          <a:effectLst>
            <a:softEdge rad="12700"/>
          </a:effectLst>
        </p:spPr>
      </p:pic>
    </p:spTree>
    <p:extLst>
      <p:ext uri="{BB962C8B-B14F-4D97-AF65-F5344CB8AC3E}">
        <p14:creationId xmlns:p14="http://schemas.microsoft.com/office/powerpoint/2010/main" val="1340268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a:extLst>
              <a:ext uri="{FF2B5EF4-FFF2-40B4-BE49-F238E27FC236}">
                <a16:creationId xmlns:a16="http://schemas.microsoft.com/office/drawing/2014/main" id="{60ACAD6F-2468-A612-3E22-D72DFE04617E}"/>
              </a:ext>
            </a:extLst>
          </p:cNvPr>
          <p:cNvSpPr>
            <a:spLocks noGrp="1"/>
          </p:cNvSpPr>
          <p:nvPr/>
        </p:nvSpPr>
        <p:spPr>
          <a:xfrm>
            <a:off x="707076" y="3942950"/>
            <a:ext cx="6585017" cy="995144"/>
          </a:xfrm>
          <a:prstGeom prst="rect">
            <a:avLst/>
          </a:prstGeom>
        </p:spPr>
        <p:txBody>
          <a:bodyPr vert="horz" lIns="91440" tIns="45720" rIns="91440" bIns="45720" rtlCol="0" anchor="t">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133"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Clr>
                <a:schemeClr val="tx1">
                  <a:lumMod val="75000"/>
                  <a:lumOff val="25000"/>
                </a:schemeClr>
              </a:buClr>
              <a:buNone/>
            </a:pPr>
            <a:r>
              <a:rPr lang="it-IT" sz="1400" spc="200" dirty="0">
                <a:solidFill>
                  <a:schemeClr val="bg1"/>
                </a:solidFill>
                <a:latin typeface="+mj-lt"/>
                <a:cs typeface="Calibri" panose="020F0502020204030204" pitchFamily="34" charset="0"/>
              </a:rPr>
              <a:t>AREA SCIENCE PARK</a:t>
            </a:r>
          </a:p>
          <a:p>
            <a:pPr marL="0" indent="0" algn="l">
              <a:lnSpc>
                <a:spcPct val="100000"/>
              </a:lnSpc>
              <a:buClr>
                <a:schemeClr val="tx1">
                  <a:lumMod val="75000"/>
                  <a:lumOff val="25000"/>
                </a:schemeClr>
              </a:buClr>
              <a:buNone/>
            </a:pPr>
            <a:r>
              <a:rPr lang="it-IT" sz="1400" spc="200" dirty="0">
                <a:solidFill>
                  <a:schemeClr val="bg1"/>
                </a:solidFill>
                <a:latin typeface="+mj-lt"/>
                <a:cs typeface="Calibri" panose="020F0502020204030204" pitchFamily="34" charset="0"/>
              </a:rPr>
              <a:t>PADRICIANO 99, TRIESTE-ITALIA</a:t>
            </a:r>
          </a:p>
          <a:p>
            <a:pPr marL="0" indent="0" algn="l">
              <a:lnSpc>
                <a:spcPct val="100000"/>
              </a:lnSpc>
              <a:buClr>
                <a:schemeClr val="tx1">
                  <a:lumMod val="75000"/>
                  <a:lumOff val="25000"/>
                </a:schemeClr>
              </a:buClr>
              <a:buNone/>
            </a:pPr>
            <a:r>
              <a:rPr lang="it-IT" sz="1400" spc="200" dirty="0">
                <a:solidFill>
                  <a:schemeClr val="bg1"/>
                </a:solidFill>
                <a:latin typeface="+mj-lt"/>
                <a:cs typeface="Calibri" panose="020F0502020204030204" pitchFamily="34" charset="0"/>
                <a:hlinkClick r:id="rId3">
                  <a:extLst>
                    <a:ext uri="{A12FA001-AC4F-418D-AE19-62706E023703}">
                      <ahyp:hlinkClr xmlns:ahyp="http://schemas.microsoft.com/office/drawing/2018/hyperlinkcolor" val="tx"/>
                    </a:ext>
                  </a:extLst>
                </a:hlinkClick>
              </a:rPr>
              <a:t>WWW.AREASCIENCEPARK.IT</a:t>
            </a:r>
            <a:endParaRPr lang="it-IT" sz="1400" spc="200" dirty="0">
              <a:solidFill>
                <a:schemeClr val="bg1"/>
              </a:solidFill>
              <a:latin typeface="+mj-lt"/>
              <a:cs typeface="Calibri" panose="020F0502020204030204" pitchFamily="34" charset="0"/>
            </a:endParaRPr>
          </a:p>
        </p:txBody>
      </p:sp>
      <p:pic>
        <p:nvPicPr>
          <p:cNvPr id="11" name="Immagine 10">
            <a:extLst>
              <a:ext uri="{FF2B5EF4-FFF2-40B4-BE49-F238E27FC236}">
                <a16:creationId xmlns:a16="http://schemas.microsoft.com/office/drawing/2014/main" id="{B1036ECB-FE25-F0D7-7661-D80175D6897A}"/>
              </a:ext>
            </a:extLst>
          </p:cNvPr>
          <p:cNvPicPr>
            <a:picLocks noChangeAspect="1"/>
          </p:cNvPicPr>
          <p:nvPr/>
        </p:nvPicPr>
        <p:blipFill>
          <a:blip r:embed="rId4"/>
          <a:srcRect/>
          <a:stretch/>
        </p:blipFill>
        <p:spPr>
          <a:xfrm>
            <a:off x="10248222" y="5520372"/>
            <a:ext cx="1781097" cy="1276772"/>
          </a:xfrm>
          <a:prstGeom prst="rect">
            <a:avLst/>
          </a:prstGeom>
        </p:spPr>
      </p:pic>
      <p:sp>
        <p:nvSpPr>
          <p:cNvPr id="4" name="CasellaDiTesto 3">
            <a:extLst>
              <a:ext uri="{FF2B5EF4-FFF2-40B4-BE49-F238E27FC236}">
                <a16:creationId xmlns:a16="http://schemas.microsoft.com/office/drawing/2014/main" id="{AA701B4A-4205-E7AD-5149-8A7EBB51ACF8}"/>
              </a:ext>
            </a:extLst>
          </p:cNvPr>
          <p:cNvSpPr txBox="1"/>
          <p:nvPr/>
        </p:nvSpPr>
        <p:spPr>
          <a:xfrm>
            <a:off x="707076" y="3176656"/>
            <a:ext cx="5388924" cy="923330"/>
          </a:xfrm>
          <a:prstGeom prst="rect">
            <a:avLst/>
          </a:prstGeom>
        </p:spPr>
        <p:txBody>
          <a:bodyPr wrap="square" rtlCol="0">
            <a:spAutoFit/>
          </a:bodyPr>
          <a:lstStyle/>
          <a:p>
            <a:pPr algn="l"/>
            <a:r>
              <a:rPr lang="it-IT" b="1" dirty="0">
                <a:solidFill>
                  <a:schemeClr val="bg1"/>
                </a:solidFill>
              </a:rPr>
              <a:t>Massimiliano Rudella</a:t>
            </a:r>
          </a:p>
          <a:p>
            <a:pPr algn="l"/>
            <a:r>
              <a:rPr lang="it-IT" dirty="0">
                <a:solidFill>
                  <a:srgbClr val="00B0F0"/>
                </a:solidFill>
                <a:hlinkClick r:id="rId5">
                  <a:extLst>
                    <a:ext uri="{A12FA001-AC4F-418D-AE19-62706E023703}">
                      <ahyp:hlinkClr xmlns:ahyp="http://schemas.microsoft.com/office/drawing/2018/hyperlinkcolor" val="tx"/>
                    </a:ext>
                  </a:extLst>
                </a:hlinkClick>
              </a:rPr>
              <a:t>massimiliano.rudella@areasciencepark.it</a:t>
            </a:r>
            <a:endParaRPr lang="it-IT" dirty="0">
              <a:solidFill>
                <a:srgbClr val="00B0F0"/>
              </a:solidFill>
            </a:endParaRPr>
          </a:p>
          <a:p>
            <a:pPr algn="l"/>
            <a:endParaRPr lang="it-IT" b="1" dirty="0">
              <a:solidFill>
                <a:schemeClr val="bg1"/>
              </a:solidFill>
            </a:endParaRPr>
          </a:p>
        </p:txBody>
      </p:sp>
    </p:spTree>
    <p:extLst>
      <p:ext uri="{BB962C8B-B14F-4D97-AF65-F5344CB8AC3E}">
        <p14:creationId xmlns:p14="http://schemas.microsoft.com/office/powerpoint/2010/main" val="1761843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5112D174-1CD5-FC7A-6354-3F7F9F15E58F}"/>
              </a:ext>
            </a:extLst>
          </p:cNvPr>
          <p:cNvSpPr>
            <a:spLocks noGrp="1"/>
          </p:cNvSpPr>
          <p:nvPr>
            <p:ph type="sldNum" sz="quarter" idx="10"/>
          </p:nvPr>
        </p:nvSpPr>
        <p:spPr/>
        <p:txBody>
          <a:bodyPr/>
          <a:lstStyle/>
          <a:p>
            <a:fld id="{A862B0EC-228D-4FBE-B2BB-F39727D4AFC5}" type="slidenum">
              <a:rPr lang="sl-SI" smtClean="0"/>
              <a:t>3</a:t>
            </a:fld>
            <a:endParaRPr lang="sl-SI"/>
          </a:p>
        </p:txBody>
      </p:sp>
      <p:sp>
        <p:nvSpPr>
          <p:cNvPr id="7" name="CasellaDiTesto 6">
            <a:extLst>
              <a:ext uri="{FF2B5EF4-FFF2-40B4-BE49-F238E27FC236}">
                <a16:creationId xmlns:a16="http://schemas.microsoft.com/office/drawing/2014/main" id="{223644B5-CDFB-5ED2-584C-40694E638A0D}"/>
              </a:ext>
            </a:extLst>
          </p:cNvPr>
          <p:cNvSpPr txBox="1"/>
          <p:nvPr/>
        </p:nvSpPr>
        <p:spPr>
          <a:xfrm>
            <a:off x="3048000" y="2411214"/>
            <a:ext cx="6770914" cy="1200329"/>
          </a:xfrm>
          <a:prstGeom prst="rect">
            <a:avLst/>
          </a:prstGeom>
          <a:noFill/>
        </p:spPr>
        <p:txBody>
          <a:bodyPr wrap="square">
            <a:spAutoFit/>
          </a:bodyPr>
          <a:lstStyle/>
          <a:p>
            <a:r>
              <a:rPr lang="en-US" b="1" dirty="0"/>
              <a:t>How do we address these sensitive issues in NAHV?</a:t>
            </a:r>
          </a:p>
          <a:p>
            <a:pPr algn="ctr"/>
            <a:endParaRPr lang="en-US" b="1" dirty="0"/>
          </a:p>
          <a:p>
            <a:pPr algn="ctr"/>
            <a:endParaRPr lang="en-US" b="1" dirty="0"/>
          </a:p>
          <a:p>
            <a:pPr algn="ctr"/>
            <a:r>
              <a:rPr lang="en-US" b="1" dirty="0"/>
              <a:t>Activities &amp; tools</a:t>
            </a:r>
            <a:endParaRPr lang="it-IT" b="1" dirty="0"/>
          </a:p>
        </p:txBody>
      </p:sp>
    </p:spTree>
    <p:extLst>
      <p:ext uri="{BB962C8B-B14F-4D97-AF65-F5344CB8AC3E}">
        <p14:creationId xmlns:p14="http://schemas.microsoft.com/office/powerpoint/2010/main" val="1381731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86AAD915-95DF-6F1D-7120-39A696D6C562}"/>
              </a:ext>
            </a:extLst>
          </p:cNvPr>
          <p:cNvSpPr txBox="1"/>
          <p:nvPr/>
        </p:nvSpPr>
        <p:spPr>
          <a:xfrm>
            <a:off x="594014" y="1441773"/>
            <a:ext cx="8626876" cy="553998"/>
          </a:xfrm>
          <a:prstGeom prst="rect">
            <a:avLst/>
          </a:prstGeom>
          <a:noFill/>
        </p:spPr>
        <p:txBody>
          <a:bodyPr wrap="square">
            <a:spAutoFit/>
          </a:bodyPr>
          <a:lstStyle/>
          <a:p>
            <a:r>
              <a:rPr lang="it-IT" sz="1600" b="1" i="0" u="none" strike="noStrike" baseline="0" dirty="0">
                <a:solidFill>
                  <a:srgbClr val="226BB5"/>
                </a:solidFill>
                <a:latin typeface="Calibri" panose="020F0502020204030204" pitchFamily="34" charset="0"/>
              </a:rPr>
              <a:t>Task 8.1 Policies </a:t>
            </a:r>
            <a:r>
              <a:rPr lang="it-IT" sz="1600" b="1" i="0" u="none" strike="noStrike" baseline="0" dirty="0" err="1">
                <a:solidFill>
                  <a:srgbClr val="226BB5"/>
                </a:solidFill>
                <a:latin typeface="Calibri" panose="020F0502020204030204" pitchFamily="34" charset="0"/>
              </a:rPr>
              <a:t>analysis</a:t>
            </a:r>
            <a:r>
              <a:rPr lang="it-IT" sz="1600" b="1" dirty="0">
                <a:solidFill>
                  <a:srgbClr val="226BB5"/>
                </a:solidFill>
                <a:latin typeface="Calibri" panose="020F0502020204030204" pitchFamily="34" charset="0"/>
              </a:rPr>
              <a:t> </a:t>
            </a:r>
            <a:r>
              <a:rPr lang="it-IT" sz="1400" b="1" dirty="0">
                <a:latin typeface="Calibri" panose="020F0502020204030204" pitchFamily="34" charset="0"/>
              </a:rPr>
              <a:t>(Task Leader MINGOR ) TIMING: 02/2024 – M72 </a:t>
            </a:r>
          </a:p>
          <a:p>
            <a:r>
              <a:rPr lang="en-US" sz="1400" i="0" u="none" strike="noStrike" baseline="0" dirty="0">
                <a:solidFill>
                  <a:srgbClr val="000000"/>
                </a:solidFill>
                <a:latin typeface="Calibri" panose="020F0502020204030204" pitchFamily="34" charset="0"/>
              </a:rPr>
              <a:t>8.1.1 Creation of an inter-ministerial broader working group (IMWG)</a:t>
            </a:r>
          </a:p>
        </p:txBody>
      </p:sp>
      <p:sp>
        <p:nvSpPr>
          <p:cNvPr id="7" name="CasellaDiTesto 6">
            <a:extLst>
              <a:ext uri="{FF2B5EF4-FFF2-40B4-BE49-F238E27FC236}">
                <a16:creationId xmlns:a16="http://schemas.microsoft.com/office/drawing/2014/main" id="{D6A38F48-14F8-A18E-320E-9A4DD4E085D2}"/>
              </a:ext>
            </a:extLst>
          </p:cNvPr>
          <p:cNvSpPr txBox="1"/>
          <p:nvPr/>
        </p:nvSpPr>
        <p:spPr>
          <a:xfrm>
            <a:off x="594014" y="1841882"/>
            <a:ext cx="8482614" cy="307777"/>
          </a:xfrm>
          <a:prstGeom prst="rect">
            <a:avLst/>
          </a:prstGeom>
          <a:noFill/>
        </p:spPr>
        <p:txBody>
          <a:bodyPr wrap="square">
            <a:spAutoFit/>
          </a:bodyPr>
          <a:lstStyle/>
          <a:p>
            <a:r>
              <a:rPr lang="en-US" sz="1400" i="0" u="none" strike="noStrike" baseline="0" dirty="0">
                <a:solidFill>
                  <a:srgbClr val="000000"/>
                </a:solidFill>
                <a:latin typeface="Calibri" panose="020F0502020204030204" pitchFamily="34" charset="0"/>
              </a:rPr>
              <a:t>8.1.2 Institution of Technical Team</a:t>
            </a:r>
          </a:p>
        </p:txBody>
      </p:sp>
      <p:sp>
        <p:nvSpPr>
          <p:cNvPr id="9" name="CasellaDiTesto 8">
            <a:extLst>
              <a:ext uri="{FF2B5EF4-FFF2-40B4-BE49-F238E27FC236}">
                <a16:creationId xmlns:a16="http://schemas.microsoft.com/office/drawing/2014/main" id="{01AD08B3-7D0D-1F90-08F6-F2E868CC9235}"/>
              </a:ext>
            </a:extLst>
          </p:cNvPr>
          <p:cNvSpPr txBox="1"/>
          <p:nvPr/>
        </p:nvSpPr>
        <p:spPr>
          <a:xfrm>
            <a:off x="594014" y="2026083"/>
            <a:ext cx="8482614" cy="307777"/>
          </a:xfrm>
          <a:prstGeom prst="rect">
            <a:avLst/>
          </a:prstGeom>
          <a:noFill/>
        </p:spPr>
        <p:txBody>
          <a:bodyPr wrap="square">
            <a:spAutoFit/>
          </a:bodyPr>
          <a:lstStyle/>
          <a:p>
            <a:r>
              <a:rPr lang="en-US" sz="1400" i="0" u="none" strike="noStrike" baseline="0" dirty="0">
                <a:solidFill>
                  <a:srgbClr val="000000"/>
                </a:solidFill>
                <a:latin typeface="Calibri" panose="020F0502020204030204" pitchFamily="34" charset="0"/>
              </a:rPr>
              <a:t>8.1.3 Inclusion of NAHV in international networks</a:t>
            </a:r>
          </a:p>
        </p:txBody>
      </p:sp>
      <p:sp>
        <p:nvSpPr>
          <p:cNvPr id="11" name="CasellaDiTesto 10">
            <a:extLst>
              <a:ext uri="{FF2B5EF4-FFF2-40B4-BE49-F238E27FC236}">
                <a16:creationId xmlns:a16="http://schemas.microsoft.com/office/drawing/2014/main" id="{54709820-96B9-1824-DB27-3F05A2E5D88E}"/>
              </a:ext>
            </a:extLst>
          </p:cNvPr>
          <p:cNvSpPr txBox="1"/>
          <p:nvPr/>
        </p:nvSpPr>
        <p:spPr>
          <a:xfrm>
            <a:off x="594014" y="2149659"/>
            <a:ext cx="10449906" cy="369332"/>
          </a:xfrm>
          <a:prstGeom prst="rect">
            <a:avLst/>
          </a:prstGeom>
          <a:noFill/>
        </p:spPr>
        <p:txBody>
          <a:bodyPr wrap="square">
            <a:spAutoFit/>
          </a:bodyPr>
          <a:lstStyle/>
          <a:p>
            <a:pPr algn="just"/>
            <a:r>
              <a:rPr lang="it-IT" sz="1400" i="0" u="none" strike="noStrike" baseline="0" dirty="0">
                <a:solidFill>
                  <a:srgbClr val="000000"/>
                </a:solidFill>
                <a:latin typeface="Calibri" panose="020F0502020204030204" pitchFamily="34" charset="0"/>
              </a:rPr>
              <a:t>8.1.4 </a:t>
            </a:r>
            <a:r>
              <a:rPr lang="it-IT" sz="1400" i="0" u="none" strike="noStrike" baseline="0" dirty="0" err="1">
                <a:solidFill>
                  <a:srgbClr val="000000"/>
                </a:solidFill>
                <a:latin typeface="Calibri" panose="020F0502020204030204" pitchFamily="34" charset="0"/>
              </a:rPr>
              <a:t>Comparison</a:t>
            </a:r>
            <a:r>
              <a:rPr lang="it-IT" sz="1400" i="0" u="none" strike="noStrike" baseline="0" dirty="0">
                <a:solidFill>
                  <a:srgbClr val="000000"/>
                </a:solidFill>
                <a:latin typeface="Calibri" panose="020F0502020204030204" pitchFamily="34" charset="0"/>
              </a:rPr>
              <a:t> </a:t>
            </a:r>
            <a:r>
              <a:rPr lang="it-IT" sz="1400" i="0" u="none" strike="noStrike" baseline="0" dirty="0" err="1">
                <a:solidFill>
                  <a:srgbClr val="000000"/>
                </a:solidFill>
                <a:latin typeface="Calibri" panose="020F0502020204030204" pitchFamily="34" charset="0"/>
              </a:rPr>
              <a:t>between</a:t>
            </a:r>
            <a:r>
              <a:rPr lang="it-IT" sz="1400" i="0" u="none" strike="noStrike" baseline="0" dirty="0">
                <a:solidFill>
                  <a:srgbClr val="000000"/>
                </a:solidFill>
                <a:latin typeface="Calibri" panose="020F0502020204030204" pitchFamily="34" charset="0"/>
              </a:rPr>
              <a:t> </a:t>
            </a:r>
            <a:r>
              <a:rPr lang="it-IT" sz="1400" i="0" u="none" strike="noStrike" baseline="0" dirty="0" err="1">
                <a:solidFill>
                  <a:srgbClr val="000000"/>
                </a:solidFill>
                <a:latin typeface="Calibri" panose="020F0502020204030204" pitchFamily="34" charset="0"/>
              </a:rPr>
              <a:t>Italian</a:t>
            </a:r>
            <a:r>
              <a:rPr lang="it-IT" sz="1400" i="0" u="none" strike="noStrike" baseline="0" dirty="0">
                <a:solidFill>
                  <a:srgbClr val="000000"/>
                </a:solidFill>
                <a:latin typeface="Calibri" panose="020F0502020204030204" pitchFamily="34" charset="0"/>
              </a:rPr>
              <a:t> -</a:t>
            </a:r>
            <a:r>
              <a:rPr lang="it-IT" sz="1400" i="0" u="none" strike="noStrike" baseline="0" dirty="0" err="1">
                <a:solidFill>
                  <a:srgbClr val="000000"/>
                </a:solidFill>
                <a:latin typeface="Calibri" panose="020F0502020204030204" pitchFamily="34" charset="0"/>
              </a:rPr>
              <a:t>Slovenian</a:t>
            </a:r>
            <a:r>
              <a:rPr lang="it-IT" sz="1400" i="0" u="none" strike="noStrike" baseline="0" dirty="0">
                <a:solidFill>
                  <a:srgbClr val="000000"/>
                </a:solidFill>
                <a:latin typeface="Calibri" panose="020F0502020204030204" pitchFamily="34" charset="0"/>
              </a:rPr>
              <a:t> - </a:t>
            </a:r>
            <a:r>
              <a:rPr lang="it-IT" sz="1400" i="0" u="none" strike="noStrike" baseline="0" dirty="0" err="1">
                <a:solidFill>
                  <a:srgbClr val="000000"/>
                </a:solidFill>
                <a:latin typeface="Calibri" panose="020F0502020204030204" pitchFamily="34" charset="0"/>
              </a:rPr>
              <a:t>Croatian</a:t>
            </a:r>
            <a:r>
              <a:rPr lang="it-IT" sz="1400" i="0" u="none" strike="noStrike" baseline="0" dirty="0">
                <a:solidFill>
                  <a:srgbClr val="000000"/>
                </a:solidFill>
                <a:latin typeface="Calibri" panose="020F0502020204030204" pitchFamily="34" charset="0"/>
              </a:rPr>
              <a:t> </a:t>
            </a:r>
            <a:r>
              <a:rPr lang="it-IT" sz="1400" i="0" u="none" strike="noStrike" baseline="0" dirty="0" err="1">
                <a:solidFill>
                  <a:srgbClr val="000000"/>
                </a:solidFill>
                <a:latin typeface="Calibri" panose="020F0502020204030204" pitchFamily="34" charset="0"/>
              </a:rPr>
              <a:t>regulations</a:t>
            </a:r>
            <a:r>
              <a:rPr lang="it-IT" sz="1400" i="0" u="none" strike="noStrike" baseline="0" dirty="0">
                <a:solidFill>
                  <a:srgbClr val="000000"/>
                </a:solidFill>
                <a:latin typeface="Calibri" panose="020F0502020204030204" pitchFamily="34" charset="0"/>
              </a:rPr>
              <a:t>, </a:t>
            </a:r>
            <a:r>
              <a:rPr lang="it-IT" sz="1400" i="0" u="none" strike="noStrike" baseline="0" dirty="0" err="1">
                <a:solidFill>
                  <a:srgbClr val="000000"/>
                </a:solidFill>
                <a:latin typeface="Calibri" panose="020F0502020204030204" pitchFamily="34" charset="0"/>
              </a:rPr>
              <a:t>identification</a:t>
            </a:r>
            <a:r>
              <a:rPr lang="it-IT" sz="1400" i="0" u="none" strike="noStrike" baseline="0" dirty="0">
                <a:solidFill>
                  <a:srgbClr val="000000"/>
                </a:solidFill>
                <a:latin typeface="Calibri" panose="020F0502020204030204" pitchFamily="34" charset="0"/>
              </a:rPr>
              <a:t> of EU best practices &amp; benchmark</a:t>
            </a:r>
            <a:r>
              <a:rPr lang="it-IT" sz="1800" b="0" i="0" u="none" strike="noStrike" baseline="0" dirty="0">
                <a:solidFill>
                  <a:srgbClr val="000000"/>
                </a:solidFill>
                <a:latin typeface="Calibri" panose="020F0502020204030204" pitchFamily="34" charset="0"/>
              </a:rPr>
              <a:t>	</a:t>
            </a:r>
          </a:p>
        </p:txBody>
      </p:sp>
      <p:sp>
        <p:nvSpPr>
          <p:cNvPr id="3" name="CasellaDiTesto 2">
            <a:extLst>
              <a:ext uri="{FF2B5EF4-FFF2-40B4-BE49-F238E27FC236}">
                <a16:creationId xmlns:a16="http://schemas.microsoft.com/office/drawing/2014/main" id="{294263EC-8BF7-7ED4-C898-5A377694C0BE}"/>
              </a:ext>
            </a:extLst>
          </p:cNvPr>
          <p:cNvSpPr txBox="1"/>
          <p:nvPr/>
        </p:nvSpPr>
        <p:spPr>
          <a:xfrm>
            <a:off x="594014" y="2410804"/>
            <a:ext cx="11115470" cy="3785652"/>
          </a:xfrm>
          <a:prstGeom prst="rect">
            <a:avLst/>
          </a:prstGeom>
          <a:noFill/>
        </p:spPr>
        <p:txBody>
          <a:bodyPr wrap="square">
            <a:spAutoFit/>
          </a:bodyPr>
          <a:lstStyle/>
          <a:p>
            <a:pPr algn="just"/>
            <a:r>
              <a:rPr lang="en-US" sz="1400" dirty="0">
                <a:latin typeface="Calibri" panose="020F0502020204030204" pitchFamily="34" charset="0"/>
              </a:rPr>
              <a:t>WG with the involvement of the project’s stakeholders map the existing policy and regulatory framework related to H2 value chain in the NAHV countries (Italy-SLO-CRO) + policy review and a  benchmarking of regulations in the other EU countries.</a:t>
            </a:r>
          </a:p>
          <a:p>
            <a:pPr algn="just"/>
            <a:endParaRPr lang="en-US" sz="1600" b="1" dirty="0">
              <a:solidFill>
                <a:srgbClr val="226BB5"/>
              </a:solidFill>
              <a:latin typeface="Calibri" panose="020F0502020204030204" pitchFamily="34" charset="0"/>
            </a:endParaRPr>
          </a:p>
          <a:p>
            <a:pPr algn="just"/>
            <a:r>
              <a:rPr lang="en-US" sz="1600" b="1" dirty="0">
                <a:solidFill>
                  <a:srgbClr val="226BB5"/>
                </a:solidFill>
                <a:latin typeface="Calibri" panose="020F0502020204030204" pitchFamily="34" charset="0"/>
              </a:rPr>
              <a:t>T8.2 Regulation revision (including sandbox)</a:t>
            </a:r>
            <a:r>
              <a:rPr lang="en-US" sz="1400" dirty="0">
                <a:latin typeface="Calibri" panose="020F0502020204030204" pitchFamily="34" charset="0"/>
              </a:rPr>
              <a:t>: </a:t>
            </a:r>
            <a:r>
              <a:rPr lang="en-US" sz="1400" b="1" dirty="0">
                <a:latin typeface="Calibri" panose="020F0502020204030204" pitchFamily="34" charset="0"/>
              </a:rPr>
              <a:t>TL: FVG, PP: MINGOR, MZI, AREA</a:t>
            </a:r>
          </a:p>
          <a:p>
            <a:pPr algn="just"/>
            <a:r>
              <a:rPr lang="en-US" sz="1400" dirty="0">
                <a:latin typeface="Calibri" panose="020F0502020204030204" pitchFamily="34" charset="0"/>
              </a:rPr>
              <a:t>Regulatory barriers in current legal framework is not adequate. Rapid adaptation of the regulatory framework in Slovenia, Croatia and Italy is not possible in a short time. The constitution of the NAHV requires supportive framework conditions and policy harmonization.</a:t>
            </a:r>
          </a:p>
          <a:p>
            <a:pPr algn="just"/>
            <a:endParaRPr lang="en-US" sz="1600" b="1" dirty="0">
              <a:solidFill>
                <a:srgbClr val="226BB5"/>
              </a:solidFill>
              <a:latin typeface="Calibri" panose="020F0502020204030204" pitchFamily="34" charset="0"/>
            </a:endParaRPr>
          </a:p>
          <a:p>
            <a:pPr algn="just"/>
            <a:r>
              <a:rPr lang="en-US" sz="1600" b="1" dirty="0">
                <a:solidFill>
                  <a:srgbClr val="226BB5"/>
                </a:solidFill>
                <a:latin typeface="Calibri" panose="020F0502020204030204" pitchFamily="34" charset="0"/>
              </a:rPr>
              <a:t>T8.3 Policies guidelines</a:t>
            </a:r>
            <a:r>
              <a:rPr lang="en-US" sz="1400" dirty="0">
                <a:latin typeface="Calibri" panose="020F0502020204030204" pitchFamily="34" charset="0"/>
              </a:rPr>
              <a:t>: </a:t>
            </a:r>
            <a:r>
              <a:rPr lang="en-US" sz="1400" b="1" dirty="0">
                <a:latin typeface="Calibri" panose="020F0502020204030204" pitchFamily="34" charset="0"/>
              </a:rPr>
              <a:t>TL: MZI, PP: MINGOR, FVG, AREA </a:t>
            </a:r>
          </a:p>
          <a:p>
            <a:pPr algn="just"/>
            <a:r>
              <a:rPr lang="en-US" sz="1400" dirty="0">
                <a:latin typeface="Calibri" panose="020F0502020204030204" pitchFamily="34" charset="0"/>
              </a:rPr>
              <a:t>a) development of policy guidelines  b) raise awareness and commitment among policy makers  c) orient decisions towards the formulation of policies that stimulate and favor innovation and adoption of H2. d) Guidelines + suitable legal framework regarding the production, use and commercialization of H2 creation of new markets and business opportunities. </a:t>
            </a:r>
          </a:p>
          <a:p>
            <a:pPr algn="just"/>
            <a:endParaRPr lang="en-US" sz="1600" b="1" dirty="0">
              <a:solidFill>
                <a:srgbClr val="226BB5"/>
              </a:solidFill>
              <a:latin typeface="Calibri" panose="020F0502020204030204" pitchFamily="34" charset="0"/>
            </a:endParaRPr>
          </a:p>
          <a:p>
            <a:pPr algn="just"/>
            <a:r>
              <a:rPr lang="en-US" sz="1600" b="1" dirty="0">
                <a:solidFill>
                  <a:srgbClr val="226BB5"/>
                </a:solidFill>
                <a:latin typeface="Calibri" panose="020F0502020204030204" pitchFamily="34" charset="0"/>
              </a:rPr>
              <a:t>T8.4 Incentives:</a:t>
            </a:r>
            <a:r>
              <a:rPr lang="en-US" sz="1400" dirty="0">
                <a:latin typeface="Calibri" panose="020F0502020204030204" pitchFamily="34" charset="0"/>
              </a:rPr>
              <a:t> </a:t>
            </a:r>
            <a:r>
              <a:rPr lang="en-US" sz="1400" b="1" dirty="0">
                <a:latin typeface="Calibri" panose="020F0502020204030204" pitchFamily="34" charset="0"/>
              </a:rPr>
              <a:t>TL: FVG, PP: MZI, MINGOR, AREA</a:t>
            </a:r>
          </a:p>
          <a:p>
            <a:pPr algn="just"/>
            <a:r>
              <a:rPr lang="en-US" sz="1400" dirty="0">
                <a:latin typeface="Calibri" panose="020F0502020204030204" pitchFamily="34" charset="0"/>
              </a:rPr>
              <a:t>study a complete package of incentives to develop a sustainable renewable H2 supply chain. The WG it will have to connect with the institutional tables at ministerial level that are managing and developing the system of incentives for H2. The incentives schemes will be designed and proposed to the NAHV’s policy makers</a:t>
            </a:r>
            <a:r>
              <a:rPr lang="en-US" dirty="0"/>
              <a:t>.</a:t>
            </a:r>
          </a:p>
        </p:txBody>
      </p:sp>
      <p:sp>
        <p:nvSpPr>
          <p:cNvPr id="4" name="CasellaDiTesto 3">
            <a:extLst>
              <a:ext uri="{FF2B5EF4-FFF2-40B4-BE49-F238E27FC236}">
                <a16:creationId xmlns:a16="http://schemas.microsoft.com/office/drawing/2014/main" id="{A1ECD166-7712-40AB-CE1E-E2D499712656}"/>
              </a:ext>
            </a:extLst>
          </p:cNvPr>
          <p:cNvSpPr txBox="1"/>
          <p:nvPr/>
        </p:nvSpPr>
        <p:spPr>
          <a:xfrm>
            <a:off x="939454" y="687721"/>
            <a:ext cx="5938866" cy="369332"/>
          </a:xfrm>
          <a:prstGeom prst="rect">
            <a:avLst/>
          </a:prstGeom>
        </p:spPr>
        <p:txBody>
          <a:bodyPr wrap="square" rtlCol="0">
            <a:spAutoFit/>
          </a:bodyPr>
          <a:lstStyle/>
          <a:p>
            <a:pPr algn="l"/>
            <a:r>
              <a:rPr lang="it-IT" b="1" dirty="0"/>
              <a:t>Activities</a:t>
            </a:r>
          </a:p>
        </p:txBody>
      </p:sp>
    </p:spTree>
    <p:extLst>
      <p:ext uri="{BB962C8B-B14F-4D97-AF65-F5344CB8AC3E}">
        <p14:creationId xmlns:p14="http://schemas.microsoft.com/office/powerpoint/2010/main" val="2277549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380A8465-741C-5227-31E1-DEDD05E1639D}"/>
              </a:ext>
            </a:extLst>
          </p:cNvPr>
          <p:cNvPicPr>
            <a:picLocks noChangeAspect="1"/>
          </p:cNvPicPr>
          <p:nvPr/>
        </p:nvPicPr>
        <p:blipFill>
          <a:blip r:embed="rId2"/>
          <a:stretch>
            <a:fillRect/>
          </a:stretch>
        </p:blipFill>
        <p:spPr>
          <a:xfrm>
            <a:off x="1198178" y="553054"/>
            <a:ext cx="8710597" cy="5974057"/>
          </a:xfrm>
          <a:prstGeom prst="rect">
            <a:avLst/>
          </a:prstGeom>
        </p:spPr>
      </p:pic>
      <p:sp>
        <p:nvSpPr>
          <p:cNvPr id="9" name="CasellaDiTesto 8">
            <a:extLst>
              <a:ext uri="{FF2B5EF4-FFF2-40B4-BE49-F238E27FC236}">
                <a16:creationId xmlns:a16="http://schemas.microsoft.com/office/drawing/2014/main" id="{66EBC843-7FEE-4DB4-1AAE-37ECE5277F41}"/>
              </a:ext>
            </a:extLst>
          </p:cNvPr>
          <p:cNvSpPr txBox="1"/>
          <p:nvPr/>
        </p:nvSpPr>
        <p:spPr>
          <a:xfrm>
            <a:off x="1079763" y="183722"/>
            <a:ext cx="6096000" cy="338554"/>
          </a:xfrm>
          <a:prstGeom prst="rect">
            <a:avLst/>
          </a:prstGeom>
          <a:noFill/>
        </p:spPr>
        <p:txBody>
          <a:bodyPr wrap="square">
            <a:spAutoFit/>
          </a:bodyPr>
          <a:lstStyle/>
          <a:p>
            <a:r>
              <a:rPr lang="en-US" sz="1600" b="1" dirty="0"/>
              <a:t> What is the situation in the 3 partner countries?</a:t>
            </a:r>
            <a:endParaRPr lang="it-IT" sz="1600" b="1" dirty="0"/>
          </a:p>
        </p:txBody>
      </p:sp>
    </p:spTree>
    <p:extLst>
      <p:ext uri="{BB962C8B-B14F-4D97-AF65-F5344CB8AC3E}">
        <p14:creationId xmlns:p14="http://schemas.microsoft.com/office/powerpoint/2010/main" val="3075833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8100F2C-D828-D529-EBB0-7407EEC43DC7}"/>
              </a:ext>
            </a:extLst>
          </p:cNvPr>
          <p:cNvPicPr>
            <a:picLocks noChangeAspect="1"/>
          </p:cNvPicPr>
          <p:nvPr/>
        </p:nvPicPr>
        <p:blipFill>
          <a:blip r:embed="rId2"/>
          <a:stretch>
            <a:fillRect/>
          </a:stretch>
        </p:blipFill>
        <p:spPr>
          <a:xfrm>
            <a:off x="595259" y="64269"/>
            <a:ext cx="4903002" cy="3364731"/>
          </a:xfrm>
          <a:prstGeom prst="rect">
            <a:avLst/>
          </a:prstGeom>
        </p:spPr>
      </p:pic>
      <p:pic>
        <p:nvPicPr>
          <p:cNvPr id="6" name="Immagine 5">
            <a:extLst>
              <a:ext uri="{FF2B5EF4-FFF2-40B4-BE49-F238E27FC236}">
                <a16:creationId xmlns:a16="http://schemas.microsoft.com/office/drawing/2014/main" id="{5B0334FC-75B3-D0C8-51FF-47CD3162B399}"/>
              </a:ext>
            </a:extLst>
          </p:cNvPr>
          <p:cNvPicPr>
            <a:picLocks noChangeAspect="1"/>
          </p:cNvPicPr>
          <p:nvPr/>
        </p:nvPicPr>
        <p:blipFill>
          <a:blip r:embed="rId3"/>
          <a:stretch>
            <a:fillRect/>
          </a:stretch>
        </p:blipFill>
        <p:spPr>
          <a:xfrm>
            <a:off x="595259" y="3428999"/>
            <a:ext cx="4942720" cy="3364731"/>
          </a:xfrm>
          <a:prstGeom prst="rect">
            <a:avLst/>
          </a:prstGeom>
        </p:spPr>
      </p:pic>
      <p:pic>
        <p:nvPicPr>
          <p:cNvPr id="7" name="Immagine 6">
            <a:extLst>
              <a:ext uri="{FF2B5EF4-FFF2-40B4-BE49-F238E27FC236}">
                <a16:creationId xmlns:a16="http://schemas.microsoft.com/office/drawing/2014/main" id="{9C3D6F75-62A6-C4E0-AB90-4753CFAEE265}"/>
              </a:ext>
            </a:extLst>
          </p:cNvPr>
          <p:cNvPicPr>
            <a:picLocks noChangeAspect="1"/>
          </p:cNvPicPr>
          <p:nvPr/>
        </p:nvPicPr>
        <p:blipFill>
          <a:blip r:embed="rId4"/>
          <a:stretch>
            <a:fillRect/>
          </a:stretch>
        </p:blipFill>
        <p:spPr>
          <a:xfrm>
            <a:off x="5537979" y="64268"/>
            <a:ext cx="4925127" cy="3364729"/>
          </a:xfrm>
          <a:prstGeom prst="rect">
            <a:avLst/>
          </a:prstGeom>
        </p:spPr>
      </p:pic>
      <p:pic>
        <p:nvPicPr>
          <p:cNvPr id="8" name="Immagine 7">
            <a:extLst>
              <a:ext uri="{FF2B5EF4-FFF2-40B4-BE49-F238E27FC236}">
                <a16:creationId xmlns:a16="http://schemas.microsoft.com/office/drawing/2014/main" id="{A6133F85-E204-238B-6917-CD0D69440923}"/>
              </a:ext>
            </a:extLst>
          </p:cNvPr>
          <p:cNvPicPr>
            <a:picLocks noChangeAspect="1"/>
          </p:cNvPicPr>
          <p:nvPr/>
        </p:nvPicPr>
        <p:blipFill>
          <a:blip r:embed="rId5"/>
          <a:stretch>
            <a:fillRect/>
          </a:stretch>
        </p:blipFill>
        <p:spPr>
          <a:xfrm>
            <a:off x="5537979" y="3428997"/>
            <a:ext cx="4964845" cy="3415919"/>
          </a:xfrm>
          <a:prstGeom prst="rect">
            <a:avLst/>
          </a:prstGeom>
        </p:spPr>
      </p:pic>
    </p:spTree>
    <p:extLst>
      <p:ext uri="{BB962C8B-B14F-4D97-AF65-F5344CB8AC3E}">
        <p14:creationId xmlns:p14="http://schemas.microsoft.com/office/powerpoint/2010/main" val="4276949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85B5AF2-F58A-4948-9FA8-667A708E8FBE}"/>
              </a:ext>
            </a:extLst>
          </p:cNvPr>
          <p:cNvPicPr>
            <a:picLocks noChangeAspect="1"/>
          </p:cNvPicPr>
          <p:nvPr/>
        </p:nvPicPr>
        <p:blipFill>
          <a:blip r:embed="rId2"/>
          <a:stretch>
            <a:fillRect/>
          </a:stretch>
        </p:blipFill>
        <p:spPr>
          <a:xfrm>
            <a:off x="693676" y="141422"/>
            <a:ext cx="4339816" cy="2961008"/>
          </a:xfrm>
          <a:prstGeom prst="rect">
            <a:avLst/>
          </a:prstGeom>
        </p:spPr>
      </p:pic>
      <p:pic>
        <p:nvPicPr>
          <p:cNvPr id="6" name="Immagine 5">
            <a:extLst>
              <a:ext uri="{FF2B5EF4-FFF2-40B4-BE49-F238E27FC236}">
                <a16:creationId xmlns:a16="http://schemas.microsoft.com/office/drawing/2014/main" id="{641D5ADB-F492-0976-015B-914F57B7E5CF}"/>
              </a:ext>
            </a:extLst>
          </p:cNvPr>
          <p:cNvPicPr>
            <a:picLocks noChangeAspect="1"/>
          </p:cNvPicPr>
          <p:nvPr/>
        </p:nvPicPr>
        <p:blipFill>
          <a:blip r:embed="rId3"/>
          <a:stretch>
            <a:fillRect/>
          </a:stretch>
        </p:blipFill>
        <p:spPr>
          <a:xfrm>
            <a:off x="693676" y="3124203"/>
            <a:ext cx="4392025" cy="2961008"/>
          </a:xfrm>
          <a:prstGeom prst="rect">
            <a:avLst/>
          </a:prstGeom>
        </p:spPr>
      </p:pic>
      <p:pic>
        <p:nvPicPr>
          <p:cNvPr id="7" name="Immagine 6">
            <a:extLst>
              <a:ext uri="{FF2B5EF4-FFF2-40B4-BE49-F238E27FC236}">
                <a16:creationId xmlns:a16="http://schemas.microsoft.com/office/drawing/2014/main" id="{73FA6013-FB63-A6AC-AB8E-E70D179982BF}"/>
              </a:ext>
            </a:extLst>
          </p:cNvPr>
          <p:cNvPicPr>
            <a:picLocks noChangeAspect="1"/>
          </p:cNvPicPr>
          <p:nvPr/>
        </p:nvPicPr>
        <p:blipFill>
          <a:blip r:embed="rId4"/>
          <a:stretch>
            <a:fillRect/>
          </a:stretch>
        </p:blipFill>
        <p:spPr>
          <a:xfrm>
            <a:off x="5219238" y="141422"/>
            <a:ext cx="4392025" cy="3004423"/>
          </a:xfrm>
          <a:prstGeom prst="rect">
            <a:avLst/>
          </a:prstGeom>
        </p:spPr>
      </p:pic>
      <p:pic>
        <p:nvPicPr>
          <p:cNvPr id="8" name="Immagine 7">
            <a:extLst>
              <a:ext uri="{FF2B5EF4-FFF2-40B4-BE49-F238E27FC236}">
                <a16:creationId xmlns:a16="http://schemas.microsoft.com/office/drawing/2014/main" id="{E02329F8-6E40-2A3D-1594-297F5422EA5A}"/>
              </a:ext>
            </a:extLst>
          </p:cNvPr>
          <p:cNvPicPr>
            <a:picLocks noChangeAspect="1"/>
          </p:cNvPicPr>
          <p:nvPr/>
        </p:nvPicPr>
        <p:blipFill>
          <a:blip r:embed="rId5"/>
          <a:stretch>
            <a:fillRect/>
          </a:stretch>
        </p:blipFill>
        <p:spPr>
          <a:xfrm>
            <a:off x="5219238" y="3161542"/>
            <a:ext cx="4392025" cy="1454801"/>
          </a:xfrm>
          <a:prstGeom prst="rect">
            <a:avLst/>
          </a:prstGeom>
        </p:spPr>
      </p:pic>
    </p:spTree>
    <p:extLst>
      <p:ext uri="{BB962C8B-B14F-4D97-AF65-F5344CB8AC3E}">
        <p14:creationId xmlns:p14="http://schemas.microsoft.com/office/powerpoint/2010/main" val="190754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Segnaposto contenuto 15">
            <a:extLst>
              <a:ext uri="{FF2B5EF4-FFF2-40B4-BE49-F238E27FC236}">
                <a16:creationId xmlns:a16="http://schemas.microsoft.com/office/drawing/2014/main" id="{4BC93B42-E8DA-62A4-3A72-7E5C070E0C65}"/>
              </a:ext>
            </a:extLst>
          </p:cNvPr>
          <p:cNvPicPr>
            <a:picLocks noGrp="1" noChangeAspect="1"/>
          </p:cNvPicPr>
          <p:nvPr>
            <p:ph idx="1"/>
          </p:nvPr>
        </p:nvPicPr>
        <p:blipFill>
          <a:blip r:embed="rId2"/>
          <a:stretch>
            <a:fillRect/>
          </a:stretch>
        </p:blipFill>
        <p:spPr>
          <a:xfrm>
            <a:off x="708817" y="1088163"/>
            <a:ext cx="5233527" cy="2943860"/>
          </a:xfrm>
          <a:prstGeom prst="rect">
            <a:avLst/>
          </a:prstGeom>
        </p:spPr>
      </p:pic>
      <p:sp>
        <p:nvSpPr>
          <p:cNvPr id="5" name="CasellaDiTesto 4">
            <a:extLst>
              <a:ext uri="{FF2B5EF4-FFF2-40B4-BE49-F238E27FC236}">
                <a16:creationId xmlns:a16="http://schemas.microsoft.com/office/drawing/2014/main" id="{C602099A-0647-DB2E-841D-C149BB21450E}"/>
              </a:ext>
            </a:extLst>
          </p:cNvPr>
          <p:cNvSpPr txBox="1"/>
          <p:nvPr/>
        </p:nvSpPr>
        <p:spPr>
          <a:xfrm>
            <a:off x="792480" y="287944"/>
            <a:ext cx="10982960" cy="769441"/>
          </a:xfrm>
          <a:prstGeom prst="rect">
            <a:avLst/>
          </a:prstGeom>
          <a:noFill/>
        </p:spPr>
        <p:txBody>
          <a:bodyPr wrap="square">
            <a:spAutoFit/>
          </a:bodyPr>
          <a:lstStyle/>
          <a:p>
            <a:r>
              <a:rPr lang="en-US" sz="1600" dirty="0"/>
              <a:t>...</a:t>
            </a:r>
            <a:r>
              <a:rPr lang="en-US" sz="1600" b="1" dirty="0"/>
              <a:t>In summary. this is the main "legislative framework</a:t>
            </a:r>
            <a:r>
              <a:rPr lang="en-US" sz="1600" dirty="0"/>
              <a:t>"...</a:t>
            </a:r>
          </a:p>
          <a:p>
            <a:r>
              <a:rPr lang="en-US" sz="1400" dirty="0"/>
              <a:t>first consideration: only Croatia has a "National Hydrogen Strategy", Italy will publish it within this year. (But, in any case, a European legislative framework of reference will always be missing)</a:t>
            </a:r>
            <a:endParaRPr lang="it-IT" sz="1400" dirty="0"/>
          </a:p>
        </p:txBody>
      </p:sp>
      <p:pic>
        <p:nvPicPr>
          <p:cNvPr id="17" name="Immagine 16">
            <a:extLst>
              <a:ext uri="{FF2B5EF4-FFF2-40B4-BE49-F238E27FC236}">
                <a16:creationId xmlns:a16="http://schemas.microsoft.com/office/drawing/2014/main" id="{248A5925-C8D3-D1D9-0023-3611956E7CBC}"/>
              </a:ext>
            </a:extLst>
          </p:cNvPr>
          <p:cNvPicPr>
            <a:picLocks noChangeAspect="1"/>
          </p:cNvPicPr>
          <p:nvPr/>
        </p:nvPicPr>
        <p:blipFill>
          <a:blip r:embed="rId3">
            <a:alphaModFix amt="82000"/>
          </a:blip>
          <a:stretch>
            <a:fillRect/>
          </a:stretch>
        </p:blipFill>
        <p:spPr>
          <a:xfrm>
            <a:off x="708817" y="3864072"/>
            <a:ext cx="5233531" cy="2943861"/>
          </a:xfrm>
          <a:prstGeom prst="rect">
            <a:avLst/>
          </a:prstGeom>
        </p:spPr>
      </p:pic>
      <p:pic>
        <p:nvPicPr>
          <p:cNvPr id="18" name="Immagine 17">
            <a:extLst>
              <a:ext uri="{FF2B5EF4-FFF2-40B4-BE49-F238E27FC236}">
                <a16:creationId xmlns:a16="http://schemas.microsoft.com/office/drawing/2014/main" id="{F714A506-49FF-39CE-5261-F6A5A2278D43}"/>
              </a:ext>
            </a:extLst>
          </p:cNvPr>
          <p:cNvPicPr>
            <a:picLocks noChangeAspect="1"/>
          </p:cNvPicPr>
          <p:nvPr/>
        </p:nvPicPr>
        <p:blipFill>
          <a:blip r:embed="rId4"/>
          <a:stretch>
            <a:fillRect/>
          </a:stretch>
        </p:blipFill>
        <p:spPr>
          <a:xfrm>
            <a:off x="6242128" y="1088163"/>
            <a:ext cx="5340272" cy="3055619"/>
          </a:xfrm>
          <a:prstGeom prst="rect">
            <a:avLst/>
          </a:prstGeom>
        </p:spPr>
      </p:pic>
      <p:pic>
        <p:nvPicPr>
          <p:cNvPr id="19" name="Immagine 18">
            <a:extLst>
              <a:ext uri="{FF2B5EF4-FFF2-40B4-BE49-F238E27FC236}">
                <a16:creationId xmlns:a16="http://schemas.microsoft.com/office/drawing/2014/main" id="{4364A4F6-9F82-A4DF-83C0-674514996487}"/>
              </a:ext>
            </a:extLst>
          </p:cNvPr>
          <p:cNvPicPr>
            <a:picLocks noChangeAspect="1"/>
          </p:cNvPicPr>
          <p:nvPr/>
        </p:nvPicPr>
        <p:blipFill>
          <a:blip r:embed="rId5">
            <a:alphaModFix amt="77000"/>
          </a:blip>
          <a:stretch>
            <a:fillRect/>
          </a:stretch>
        </p:blipFill>
        <p:spPr>
          <a:xfrm>
            <a:off x="6283960" y="3864072"/>
            <a:ext cx="5340273" cy="2993928"/>
          </a:xfrm>
          <a:prstGeom prst="rect">
            <a:avLst/>
          </a:prstGeom>
        </p:spPr>
      </p:pic>
    </p:spTree>
    <p:extLst>
      <p:ext uri="{BB962C8B-B14F-4D97-AF65-F5344CB8AC3E}">
        <p14:creationId xmlns:p14="http://schemas.microsoft.com/office/powerpoint/2010/main" val="985110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4B64F22E-4F16-BA16-ED69-2FB260BC3948}"/>
              </a:ext>
            </a:extLst>
          </p:cNvPr>
          <p:cNvSpPr txBox="1"/>
          <p:nvPr/>
        </p:nvSpPr>
        <p:spPr>
          <a:xfrm>
            <a:off x="696685" y="417063"/>
            <a:ext cx="10985416" cy="646331"/>
          </a:xfrm>
          <a:prstGeom prst="rect">
            <a:avLst/>
          </a:prstGeom>
          <a:noFill/>
        </p:spPr>
        <p:txBody>
          <a:bodyPr wrap="square">
            <a:spAutoFit/>
          </a:bodyPr>
          <a:lstStyle/>
          <a:p>
            <a:r>
              <a:rPr lang="en-US" b="1" dirty="0"/>
              <a:t>in-depth analysis and analysis of the legislation of the 3 countries and identification of potential sandboxes</a:t>
            </a:r>
            <a:endParaRPr lang="it-IT" b="1" dirty="0"/>
          </a:p>
        </p:txBody>
      </p:sp>
      <p:pic>
        <p:nvPicPr>
          <p:cNvPr id="7" name="Immagine 6">
            <a:extLst>
              <a:ext uri="{FF2B5EF4-FFF2-40B4-BE49-F238E27FC236}">
                <a16:creationId xmlns:a16="http://schemas.microsoft.com/office/drawing/2014/main" id="{FABD0814-BF4F-B6FF-06BC-7108BB3EAA66}"/>
              </a:ext>
            </a:extLst>
          </p:cNvPr>
          <p:cNvPicPr>
            <a:picLocks noChangeAspect="1"/>
          </p:cNvPicPr>
          <p:nvPr/>
        </p:nvPicPr>
        <p:blipFill>
          <a:blip r:embed="rId2"/>
          <a:stretch>
            <a:fillRect/>
          </a:stretch>
        </p:blipFill>
        <p:spPr>
          <a:xfrm>
            <a:off x="696684" y="1196583"/>
            <a:ext cx="3494316" cy="5057251"/>
          </a:xfrm>
          <a:prstGeom prst="rect">
            <a:avLst/>
          </a:prstGeom>
        </p:spPr>
      </p:pic>
      <p:sp>
        <p:nvSpPr>
          <p:cNvPr id="9" name="CasellaDiTesto 8">
            <a:extLst>
              <a:ext uri="{FF2B5EF4-FFF2-40B4-BE49-F238E27FC236}">
                <a16:creationId xmlns:a16="http://schemas.microsoft.com/office/drawing/2014/main" id="{00902069-A0AA-754C-B81D-C9C756EB9000}"/>
              </a:ext>
            </a:extLst>
          </p:cNvPr>
          <p:cNvSpPr txBox="1"/>
          <p:nvPr/>
        </p:nvSpPr>
        <p:spPr>
          <a:xfrm>
            <a:off x="4528457" y="1063394"/>
            <a:ext cx="7326086" cy="523220"/>
          </a:xfrm>
          <a:prstGeom prst="rect">
            <a:avLst/>
          </a:prstGeom>
          <a:noFill/>
        </p:spPr>
        <p:txBody>
          <a:bodyPr wrap="square">
            <a:spAutoFit/>
          </a:bodyPr>
          <a:lstStyle/>
          <a:p>
            <a:r>
              <a:rPr lang="en-US" sz="1400" dirty="0"/>
              <a:t>First report "HYDROGEN SUPPLY CHAIN. ANALYSIS OF THE LEGISLATIVE FRAMEWORK AND REGULATORY SANDBOX PROPOSALS for Italy.</a:t>
            </a:r>
            <a:endParaRPr lang="it-IT" sz="1400" dirty="0"/>
          </a:p>
        </p:txBody>
      </p:sp>
      <p:pic>
        <p:nvPicPr>
          <p:cNvPr id="11" name="Immagine 10">
            <a:extLst>
              <a:ext uri="{FF2B5EF4-FFF2-40B4-BE49-F238E27FC236}">
                <a16:creationId xmlns:a16="http://schemas.microsoft.com/office/drawing/2014/main" id="{F03A0EE5-2229-B044-5A1E-B453C757AADF}"/>
              </a:ext>
            </a:extLst>
          </p:cNvPr>
          <p:cNvPicPr>
            <a:picLocks noChangeAspect="1"/>
          </p:cNvPicPr>
          <p:nvPr/>
        </p:nvPicPr>
        <p:blipFill>
          <a:blip r:embed="rId3"/>
          <a:stretch>
            <a:fillRect/>
          </a:stretch>
        </p:blipFill>
        <p:spPr>
          <a:xfrm>
            <a:off x="4347671" y="1586614"/>
            <a:ext cx="3304985" cy="4690850"/>
          </a:xfrm>
          <a:prstGeom prst="rect">
            <a:avLst/>
          </a:prstGeom>
        </p:spPr>
      </p:pic>
      <p:pic>
        <p:nvPicPr>
          <p:cNvPr id="13" name="Immagine 12">
            <a:extLst>
              <a:ext uri="{FF2B5EF4-FFF2-40B4-BE49-F238E27FC236}">
                <a16:creationId xmlns:a16="http://schemas.microsoft.com/office/drawing/2014/main" id="{35854B1B-4DA0-C4B6-3D82-28A5A037B6B9}"/>
              </a:ext>
            </a:extLst>
          </p:cNvPr>
          <p:cNvPicPr>
            <a:picLocks noChangeAspect="1"/>
          </p:cNvPicPr>
          <p:nvPr/>
        </p:nvPicPr>
        <p:blipFill>
          <a:blip r:embed="rId4"/>
          <a:stretch>
            <a:fillRect/>
          </a:stretch>
        </p:blipFill>
        <p:spPr>
          <a:xfrm>
            <a:off x="7833442" y="1586614"/>
            <a:ext cx="3264061" cy="4704272"/>
          </a:xfrm>
          <a:prstGeom prst="rect">
            <a:avLst/>
          </a:prstGeom>
        </p:spPr>
      </p:pic>
    </p:spTree>
    <p:extLst>
      <p:ext uri="{BB962C8B-B14F-4D97-AF65-F5344CB8AC3E}">
        <p14:creationId xmlns:p14="http://schemas.microsoft.com/office/powerpoint/2010/main" val="4042840301"/>
      </p:ext>
    </p:extLst>
  </p:cSld>
  <p:clrMapOvr>
    <a:masterClrMapping/>
  </p:clrMapOvr>
</p:sld>
</file>

<file path=ppt/theme/theme1.xml><?xml version="1.0" encoding="utf-8"?>
<a:theme xmlns:a="http://schemas.openxmlformats.org/drawingml/2006/main" name="NAHV TITLE SLIDE">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Tahoma"/>
        <a:ea typeface=""/>
        <a:cs typeface=""/>
      </a:majorFont>
      <a:minorFont>
        <a:latin typeface="Tahoma"/>
        <a:ea typeface=""/>
        <a:cs typeface=""/>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AHV SLIDE">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Tahoma"/>
        <a:ea typeface=""/>
        <a:cs typeface=""/>
      </a:majorFont>
      <a:minorFont>
        <a:latin typeface="Tahoma"/>
        <a:ea typeface=""/>
        <a:cs typeface=""/>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NAHV SLIDE">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Tahoma"/>
        <a:ea typeface=""/>
        <a:cs typeface=""/>
      </a:majorFont>
      <a:minorFont>
        <a:latin typeface="Tahoma"/>
        <a:ea typeface=""/>
        <a:cs typeface=""/>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 xmlns="d2c1cf8a-2cd9-4b8e-aaf6-cdb6b0bd665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9AF86A2ED36F82458C96A2278DF9E451" ma:contentTypeVersion="9" ma:contentTypeDescription="Creare un nuovo documento." ma:contentTypeScope="" ma:versionID="a49213a2421a912c5cd2dc2b380a501a">
  <xsd:schema xmlns:xsd="http://www.w3.org/2001/XMLSchema" xmlns:xs="http://www.w3.org/2001/XMLSchema" xmlns:p="http://schemas.microsoft.com/office/2006/metadata/properties" xmlns:ns2="d2c1cf8a-2cd9-4b8e-aaf6-cdb6b0bd665b" xmlns:ns3="a233e0f8-f11a-4653-a74e-624bc6092f53" targetNamespace="http://schemas.microsoft.com/office/2006/metadata/properties" ma:root="true" ma:fieldsID="3fd6bd652ec2beca16ab8e47dfcd404e" ns2:_="" ns3:_="">
    <xsd:import namespace="d2c1cf8a-2cd9-4b8e-aaf6-cdb6b0bd665b"/>
    <xsd:import namespace="a233e0f8-f11a-4653-a74e-624bc6092f53"/>
    <xsd:element name="properties">
      <xsd:complexType>
        <xsd:sequence>
          <xsd:element name="documentManagement">
            <xsd:complexType>
              <xsd:all>
                <xsd:element ref="ns2:MediaServiceMetadata" minOccurs="0"/>
                <xsd:element ref="ns2:MediaServiceFastMetadata" minOccurs="0"/>
                <xsd:element ref="ns2:Note" minOccurs="0"/>
                <xsd:element ref="ns2:MediaServiceAutoKeyPoints" minOccurs="0"/>
                <xsd:element ref="ns2:MediaServiceKeyPoints"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c1cf8a-2cd9-4b8e-aaf6-cdb6b0bd66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 ma:index="10" nillable="true" ma:displayName="Note" ma:format="Dropdown" ma:internalName="Note">
      <xsd:simpleType>
        <xsd:restriction base="dms:Note">
          <xsd:maxLength value="255"/>
        </xsd:restriction>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33e0f8-f11a-4653-a74e-624bc6092f53" elementFormDefault="qualified">
    <xsd:import namespace="http://schemas.microsoft.com/office/2006/documentManagement/types"/>
    <xsd:import namespace="http://schemas.microsoft.com/office/infopath/2007/PartnerControls"/>
    <xsd:element name="SharedWithUsers" ma:index="13"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52412C-5420-4914-8173-364A1DBC9D2E}">
  <ds:schemaRefs>
    <ds:schemaRef ds:uri="http://www.w3.org/XML/1998/namespace"/>
    <ds:schemaRef ds:uri="http://schemas.microsoft.com/office/2006/metadata/properties"/>
    <ds:schemaRef ds:uri="http://purl.org/dc/elements/1.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233e0f8-f11a-4653-a74e-624bc6092f53"/>
    <ds:schemaRef ds:uri="d2c1cf8a-2cd9-4b8e-aaf6-cdb6b0bd665b"/>
    <ds:schemaRef ds:uri="http://purl.org/dc/dcmitype/"/>
  </ds:schemaRefs>
</ds:datastoreItem>
</file>

<file path=customXml/itemProps2.xml><?xml version="1.0" encoding="utf-8"?>
<ds:datastoreItem xmlns:ds="http://schemas.openxmlformats.org/officeDocument/2006/customXml" ds:itemID="{17957091-D0DD-4991-830F-C6AB3DFC6BBC}">
  <ds:schemaRefs>
    <ds:schemaRef ds:uri="http://schemas.microsoft.com/sharepoint/v3/contenttype/forms"/>
  </ds:schemaRefs>
</ds:datastoreItem>
</file>

<file path=customXml/itemProps3.xml><?xml version="1.0" encoding="utf-8"?>
<ds:datastoreItem xmlns:ds="http://schemas.openxmlformats.org/officeDocument/2006/customXml" ds:itemID="{B7A38427-7AB8-4DA7-9E33-1089018A85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c1cf8a-2cd9-4b8e-aaf6-cdb6b0bd665b"/>
    <ds:schemaRef ds:uri="a233e0f8-f11a-4653-a74e-624bc6092f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6908</TotalTime>
  <Words>1590</Words>
  <Application>Microsoft Office PowerPoint</Application>
  <PresentationFormat>Widescreen</PresentationFormat>
  <Paragraphs>92</Paragraphs>
  <Slides>20</Slides>
  <Notes>1</Notes>
  <HiddenSlides>0</HiddenSlides>
  <MMClips>0</MMClips>
  <ScaleCrop>false</ScaleCrop>
  <HeadingPairs>
    <vt:vector size="6" baseType="variant">
      <vt:variant>
        <vt:lpstr>Caratteri utilizzati</vt:lpstr>
      </vt:variant>
      <vt:variant>
        <vt:i4>6</vt:i4>
      </vt:variant>
      <vt:variant>
        <vt:lpstr>Tema</vt:lpstr>
      </vt:variant>
      <vt:variant>
        <vt:i4>3</vt:i4>
      </vt:variant>
      <vt:variant>
        <vt:lpstr>Titoli diapositive</vt:lpstr>
      </vt:variant>
      <vt:variant>
        <vt:i4>20</vt:i4>
      </vt:variant>
    </vt:vector>
  </HeadingPairs>
  <TitlesOfParts>
    <vt:vector size="29" baseType="lpstr">
      <vt:lpstr>Abadi</vt:lpstr>
      <vt:lpstr>Arial</vt:lpstr>
      <vt:lpstr>Calibri</vt:lpstr>
      <vt:lpstr>Open Sans</vt:lpstr>
      <vt:lpstr>Tahoma</vt:lpstr>
      <vt:lpstr>Times New Roman</vt:lpstr>
      <vt:lpstr>NAHV TITLE SLIDE</vt:lpstr>
      <vt:lpstr>NAHV SLIDE</vt:lpstr>
      <vt:lpstr>1_NAHV SLIDE</vt:lpstr>
      <vt:lpstr>Overview of the hydrogen regulatory framework in the EU and the North Adriatic eco-system: critical issues and opportunity </vt:lpstr>
      <vt:lpstr>the question is: what is the situation of the hydrogen regulatory framework in the EU? and therefore in its Member States? the answer is quite simple: there is no European Union hydrogen regulatory framework, there is not yet an EU hydrogen market.  Let's take a simple example: if I start producing green hydrogen. who gives me the certification that it is green hydrogen? and how? (there are several indicators that can be taken into consideration to certify "green hydrogen“)  a more complex question is: if in the NAHV we have to produce at least 5000 tons of "green hydrogen" per year… What do we do regarding the legislative framework? In the absence of a European legislative framework, what is the situation in the 3 partner countries (Italy, Slovenia, Croatia)?  To carry out the activities, do we have to wait for the creation of the European Legislative Framework or can we start by experimenting innovative solutions such as the Regulatory Sandbox tool?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TOOLS Regulatory  sandbox: what exactly is it?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Sebastian</dc:creator>
  <cp:lastModifiedBy>Rudella Massimiliano</cp:lastModifiedBy>
  <cp:revision>198</cp:revision>
  <dcterms:created xsi:type="dcterms:W3CDTF">2022-05-26T08:04:12Z</dcterms:created>
  <dcterms:modified xsi:type="dcterms:W3CDTF">2024-11-12T16:02:56Z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0x0101009AF86A2ED36F82458C96A2278DF9E451</vt:lpwstr>
  </property>
</Properties>
</file>