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2" r:id="rId6"/>
    <p:sldId id="273" r:id="rId7"/>
    <p:sldId id="274" r:id="rId8"/>
    <p:sldId id="291" r:id="rId9"/>
    <p:sldId id="278" r:id="rId10"/>
    <p:sldId id="285" r:id="rId11"/>
    <p:sldId id="28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589"/>
    <a:srgbClr val="FF0000"/>
    <a:srgbClr val="F2F2F2"/>
    <a:srgbClr val="FFFF00"/>
    <a:srgbClr val="16F24A"/>
    <a:srgbClr val="4FB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17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56706-5D88-4E64-9EBA-8BC3E54BBC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190740A-E220-42AB-BCF8-D414E4D4CE3C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Hydrogen-fuelled vessel </a:t>
          </a:r>
          <a:r>
            <a:rPr lang="en-GB" b="0" dirty="0"/>
            <a:t>(TRL 9)</a:t>
          </a:r>
          <a:endParaRPr lang="hr-HR" b="0" dirty="0"/>
        </a:p>
      </dgm:t>
    </dgm:pt>
    <dgm:pt modelId="{5BA109F6-D39F-4F11-8BE8-2A7387F2EC3E}" type="parTrans" cxnId="{A1291063-D784-4A70-8FBD-5D6CF88FF014}">
      <dgm:prSet/>
      <dgm:spPr/>
      <dgm:t>
        <a:bodyPr/>
        <a:lstStyle/>
        <a:p>
          <a:endParaRPr lang="hr-HR"/>
        </a:p>
      </dgm:t>
    </dgm:pt>
    <dgm:pt modelId="{0D5F81AC-E504-4E5A-885B-BD617C6AE11F}" type="sibTrans" cxnId="{A1291063-D784-4A70-8FBD-5D6CF88FF014}">
      <dgm:prSet/>
      <dgm:spPr/>
      <dgm:t>
        <a:bodyPr/>
        <a:lstStyle/>
        <a:p>
          <a:endParaRPr lang="hr-HR"/>
        </a:p>
      </dgm:t>
    </dgm:pt>
    <dgm:pt modelId="{4B31229A-C31E-4FBB-8E83-9DF49583287D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Hydrogen infrastructure system </a:t>
          </a:r>
          <a:r>
            <a:rPr lang="en-GB" b="0" dirty="0"/>
            <a:t>(TRL 9)</a:t>
          </a:r>
          <a:endParaRPr lang="hr-HR" b="0" dirty="0"/>
        </a:p>
      </dgm:t>
    </dgm:pt>
    <dgm:pt modelId="{F1DE41FA-8448-445E-8553-CFCB5B10264B}" type="parTrans" cxnId="{4CF0F124-00E5-43BB-B3FC-66C7488347B5}">
      <dgm:prSet/>
      <dgm:spPr/>
      <dgm:t>
        <a:bodyPr/>
        <a:lstStyle/>
        <a:p>
          <a:endParaRPr lang="hr-HR"/>
        </a:p>
      </dgm:t>
    </dgm:pt>
    <dgm:pt modelId="{876E44FB-A45C-4EE3-8507-0FA77EB4A8EA}" type="sibTrans" cxnId="{4CF0F124-00E5-43BB-B3FC-66C7488347B5}">
      <dgm:prSet/>
      <dgm:spPr/>
      <dgm:t>
        <a:bodyPr/>
        <a:lstStyle/>
        <a:p>
          <a:endParaRPr lang="hr-HR"/>
        </a:p>
      </dgm:t>
    </dgm:pt>
    <dgm:pt modelId="{3ECCC4A1-4ED8-490F-B147-C5C741BBF869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Digital technologies </a:t>
          </a:r>
          <a:r>
            <a:rPr lang="en-GB" b="0" dirty="0"/>
            <a:t>(efficiency &amp; safety of operations) </a:t>
          </a:r>
          <a:br>
            <a:rPr lang="en-GB" b="0" dirty="0"/>
          </a:br>
          <a:r>
            <a:rPr lang="en-GB" b="0" dirty="0"/>
            <a:t>(TRL 9)</a:t>
          </a:r>
          <a:endParaRPr lang="hr-HR" b="0" dirty="0"/>
        </a:p>
      </dgm:t>
    </dgm:pt>
    <dgm:pt modelId="{BC95D667-42AB-42B7-964D-51FA7E8CB255}" type="parTrans" cxnId="{8582202A-6DF0-430B-8036-162E72EEB278}">
      <dgm:prSet/>
      <dgm:spPr/>
      <dgm:t>
        <a:bodyPr/>
        <a:lstStyle/>
        <a:p>
          <a:endParaRPr lang="hr-HR"/>
        </a:p>
      </dgm:t>
    </dgm:pt>
    <dgm:pt modelId="{B099D34E-EDA6-48C0-85AB-B0DF5C7FB6C0}" type="sibTrans" cxnId="{8582202A-6DF0-430B-8036-162E72EEB278}">
      <dgm:prSet/>
      <dgm:spPr/>
      <dgm:t>
        <a:bodyPr/>
        <a:lstStyle/>
        <a:p>
          <a:endParaRPr lang="hr-HR"/>
        </a:p>
      </dgm:t>
    </dgm:pt>
    <dgm:pt modelId="{E4582591-9757-493B-A217-98F9C11EA370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Good environmental practice manual</a:t>
          </a:r>
          <a:endParaRPr lang="hr-HR" dirty="0"/>
        </a:p>
      </dgm:t>
    </dgm:pt>
    <dgm:pt modelId="{630B87D6-075D-4742-B9C2-8B0F6456E698}" type="parTrans" cxnId="{CACB767D-089E-451C-A9F9-5CA6C901F98F}">
      <dgm:prSet/>
      <dgm:spPr/>
      <dgm:t>
        <a:bodyPr/>
        <a:lstStyle/>
        <a:p>
          <a:endParaRPr lang="hr-HR"/>
        </a:p>
      </dgm:t>
    </dgm:pt>
    <dgm:pt modelId="{23B2AB28-DC55-4F92-904F-B69AD9623091}" type="sibTrans" cxnId="{CACB767D-089E-451C-A9F9-5CA6C901F98F}">
      <dgm:prSet/>
      <dgm:spPr/>
      <dgm:t>
        <a:bodyPr/>
        <a:lstStyle/>
        <a:p>
          <a:endParaRPr lang="hr-HR"/>
        </a:p>
      </dgm:t>
    </dgm:pt>
    <dgm:pt modelId="{9A37E1A3-F405-4AAA-953D-CF7DA278DDF3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Safety standard recommendations</a:t>
          </a:r>
          <a:endParaRPr lang="hr-HR" dirty="0"/>
        </a:p>
      </dgm:t>
    </dgm:pt>
    <dgm:pt modelId="{24B56B5D-94DA-4BDC-A1BA-15E05E721B6F}" type="parTrans" cxnId="{3EFD2A1A-A61B-4E46-BD69-DEBBFE0583D8}">
      <dgm:prSet/>
      <dgm:spPr/>
      <dgm:t>
        <a:bodyPr/>
        <a:lstStyle/>
        <a:p>
          <a:endParaRPr lang="hr-HR"/>
        </a:p>
      </dgm:t>
    </dgm:pt>
    <dgm:pt modelId="{64E48DEF-396F-4446-96AB-31FDEDA19D0B}" type="sibTrans" cxnId="{3EFD2A1A-A61B-4E46-BD69-DEBBFE0583D8}">
      <dgm:prSet/>
      <dgm:spPr/>
      <dgm:t>
        <a:bodyPr/>
        <a:lstStyle/>
        <a:p>
          <a:endParaRPr lang="hr-HR"/>
        </a:p>
      </dgm:t>
    </dgm:pt>
    <dgm:pt modelId="{7A6D0E11-F71F-4269-BF2F-83839F1CF3FB}">
      <dgm:prSet phldrT="[Text]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GB" b="1" dirty="0"/>
            <a:t>Feasibility and business plan</a:t>
          </a:r>
          <a:endParaRPr lang="hr-HR" dirty="0"/>
        </a:p>
      </dgm:t>
    </dgm:pt>
    <dgm:pt modelId="{A368B730-AF1A-4B1E-AD00-13AAF359D4B6}" type="parTrans" cxnId="{73596561-4196-4E3B-9664-A6593199F3AA}">
      <dgm:prSet/>
      <dgm:spPr/>
      <dgm:t>
        <a:bodyPr/>
        <a:lstStyle/>
        <a:p>
          <a:endParaRPr lang="hr-HR"/>
        </a:p>
      </dgm:t>
    </dgm:pt>
    <dgm:pt modelId="{627A171E-BD63-4C18-B4B8-223CF0612FA6}" type="sibTrans" cxnId="{73596561-4196-4E3B-9664-A6593199F3AA}">
      <dgm:prSet/>
      <dgm:spPr/>
      <dgm:t>
        <a:bodyPr/>
        <a:lstStyle/>
        <a:p>
          <a:endParaRPr lang="hr-HR"/>
        </a:p>
      </dgm:t>
    </dgm:pt>
    <dgm:pt modelId="{E90B8274-EA03-4B2B-B7B9-E8306041D7A3}" type="pres">
      <dgm:prSet presAssocID="{45356706-5D88-4E64-9EBA-8BC3E54BBC34}" presName="diagram" presStyleCnt="0">
        <dgm:presLayoutVars>
          <dgm:dir/>
          <dgm:resizeHandles val="exact"/>
        </dgm:presLayoutVars>
      </dgm:prSet>
      <dgm:spPr/>
    </dgm:pt>
    <dgm:pt modelId="{CB0AB856-B64A-4FE7-901D-122176EB9975}" type="pres">
      <dgm:prSet presAssocID="{7190740A-E220-42AB-BCF8-D414E4D4CE3C}" presName="node" presStyleLbl="node1" presStyleIdx="0" presStyleCnt="6">
        <dgm:presLayoutVars>
          <dgm:bulletEnabled val="1"/>
        </dgm:presLayoutVars>
      </dgm:prSet>
      <dgm:spPr/>
    </dgm:pt>
    <dgm:pt modelId="{2C81BD6B-8D7A-48C6-8791-652B18ACDA2E}" type="pres">
      <dgm:prSet presAssocID="{0D5F81AC-E504-4E5A-885B-BD617C6AE11F}" presName="sibTrans" presStyleCnt="0"/>
      <dgm:spPr/>
    </dgm:pt>
    <dgm:pt modelId="{B6434F94-5CC3-42AD-B9F6-BA14F87C601D}" type="pres">
      <dgm:prSet presAssocID="{4B31229A-C31E-4FBB-8E83-9DF49583287D}" presName="node" presStyleLbl="node1" presStyleIdx="1" presStyleCnt="6">
        <dgm:presLayoutVars>
          <dgm:bulletEnabled val="1"/>
        </dgm:presLayoutVars>
      </dgm:prSet>
      <dgm:spPr/>
    </dgm:pt>
    <dgm:pt modelId="{C0203201-4351-4EB0-B83C-92279920494C}" type="pres">
      <dgm:prSet presAssocID="{876E44FB-A45C-4EE3-8507-0FA77EB4A8EA}" presName="sibTrans" presStyleCnt="0"/>
      <dgm:spPr/>
    </dgm:pt>
    <dgm:pt modelId="{491FB869-3071-4528-811A-646B84D59AE4}" type="pres">
      <dgm:prSet presAssocID="{3ECCC4A1-4ED8-490F-B147-C5C741BBF869}" presName="node" presStyleLbl="node1" presStyleIdx="2" presStyleCnt="6">
        <dgm:presLayoutVars>
          <dgm:bulletEnabled val="1"/>
        </dgm:presLayoutVars>
      </dgm:prSet>
      <dgm:spPr/>
    </dgm:pt>
    <dgm:pt modelId="{AD3051C5-F4BA-428F-BE9F-541F01E97861}" type="pres">
      <dgm:prSet presAssocID="{B099D34E-EDA6-48C0-85AB-B0DF5C7FB6C0}" presName="sibTrans" presStyleCnt="0"/>
      <dgm:spPr/>
    </dgm:pt>
    <dgm:pt modelId="{B9BC6BAB-AE94-48DB-861E-A1CE1E0330AF}" type="pres">
      <dgm:prSet presAssocID="{E4582591-9757-493B-A217-98F9C11EA370}" presName="node" presStyleLbl="node1" presStyleIdx="3" presStyleCnt="6">
        <dgm:presLayoutVars>
          <dgm:bulletEnabled val="1"/>
        </dgm:presLayoutVars>
      </dgm:prSet>
      <dgm:spPr/>
    </dgm:pt>
    <dgm:pt modelId="{6F920378-456E-4CAF-812C-6DD01784CE83}" type="pres">
      <dgm:prSet presAssocID="{23B2AB28-DC55-4F92-904F-B69AD9623091}" presName="sibTrans" presStyleCnt="0"/>
      <dgm:spPr/>
    </dgm:pt>
    <dgm:pt modelId="{80784B69-6702-4C45-A126-2F3647D91892}" type="pres">
      <dgm:prSet presAssocID="{9A37E1A3-F405-4AAA-953D-CF7DA278DDF3}" presName="node" presStyleLbl="node1" presStyleIdx="4" presStyleCnt="6">
        <dgm:presLayoutVars>
          <dgm:bulletEnabled val="1"/>
        </dgm:presLayoutVars>
      </dgm:prSet>
      <dgm:spPr/>
    </dgm:pt>
    <dgm:pt modelId="{784F42B5-F3D7-4582-AEAB-76E7B6D7F4CF}" type="pres">
      <dgm:prSet presAssocID="{64E48DEF-396F-4446-96AB-31FDEDA19D0B}" presName="sibTrans" presStyleCnt="0"/>
      <dgm:spPr/>
    </dgm:pt>
    <dgm:pt modelId="{218FE8CB-F0A9-472A-906D-FBB3A9877768}" type="pres">
      <dgm:prSet presAssocID="{7A6D0E11-F71F-4269-BF2F-83839F1CF3FB}" presName="node" presStyleLbl="node1" presStyleIdx="5" presStyleCnt="6">
        <dgm:presLayoutVars>
          <dgm:bulletEnabled val="1"/>
        </dgm:presLayoutVars>
      </dgm:prSet>
      <dgm:spPr/>
    </dgm:pt>
  </dgm:ptLst>
  <dgm:cxnLst>
    <dgm:cxn modelId="{3EFD2A1A-A61B-4E46-BD69-DEBBFE0583D8}" srcId="{45356706-5D88-4E64-9EBA-8BC3E54BBC34}" destId="{9A37E1A3-F405-4AAA-953D-CF7DA278DDF3}" srcOrd="4" destOrd="0" parTransId="{24B56B5D-94DA-4BDC-A1BA-15E05E721B6F}" sibTransId="{64E48DEF-396F-4446-96AB-31FDEDA19D0B}"/>
    <dgm:cxn modelId="{4CF0F124-00E5-43BB-B3FC-66C7488347B5}" srcId="{45356706-5D88-4E64-9EBA-8BC3E54BBC34}" destId="{4B31229A-C31E-4FBB-8E83-9DF49583287D}" srcOrd="1" destOrd="0" parTransId="{F1DE41FA-8448-445E-8553-CFCB5B10264B}" sibTransId="{876E44FB-A45C-4EE3-8507-0FA77EB4A8EA}"/>
    <dgm:cxn modelId="{8582202A-6DF0-430B-8036-162E72EEB278}" srcId="{45356706-5D88-4E64-9EBA-8BC3E54BBC34}" destId="{3ECCC4A1-4ED8-490F-B147-C5C741BBF869}" srcOrd="2" destOrd="0" parTransId="{BC95D667-42AB-42B7-964D-51FA7E8CB255}" sibTransId="{B099D34E-EDA6-48C0-85AB-B0DF5C7FB6C0}"/>
    <dgm:cxn modelId="{0B817B5E-8800-4ADC-A823-F441CBB468B5}" type="presOf" srcId="{4B31229A-C31E-4FBB-8E83-9DF49583287D}" destId="{B6434F94-5CC3-42AD-B9F6-BA14F87C601D}" srcOrd="0" destOrd="0" presId="urn:microsoft.com/office/officeart/2005/8/layout/default"/>
    <dgm:cxn modelId="{73596561-4196-4E3B-9664-A6593199F3AA}" srcId="{45356706-5D88-4E64-9EBA-8BC3E54BBC34}" destId="{7A6D0E11-F71F-4269-BF2F-83839F1CF3FB}" srcOrd="5" destOrd="0" parTransId="{A368B730-AF1A-4B1E-AD00-13AAF359D4B6}" sibTransId="{627A171E-BD63-4C18-B4B8-223CF0612FA6}"/>
    <dgm:cxn modelId="{A1291063-D784-4A70-8FBD-5D6CF88FF014}" srcId="{45356706-5D88-4E64-9EBA-8BC3E54BBC34}" destId="{7190740A-E220-42AB-BCF8-D414E4D4CE3C}" srcOrd="0" destOrd="0" parTransId="{5BA109F6-D39F-4F11-8BE8-2A7387F2EC3E}" sibTransId="{0D5F81AC-E504-4E5A-885B-BD617C6AE11F}"/>
    <dgm:cxn modelId="{EF379666-27F2-4F3C-B6BB-156E93BC3DBA}" type="presOf" srcId="{9A37E1A3-F405-4AAA-953D-CF7DA278DDF3}" destId="{80784B69-6702-4C45-A126-2F3647D91892}" srcOrd="0" destOrd="0" presId="urn:microsoft.com/office/officeart/2005/8/layout/default"/>
    <dgm:cxn modelId="{CACB767D-089E-451C-A9F9-5CA6C901F98F}" srcId="{45356706-5D88-4E64-9EBA-8BC3E54BBC34}" destId="{E4582591-9757-493B-A217-98F9C11EA370}" srcOrd="3" destOrd="0" parTransId="{630B87D6-075D-4742-B9C2-8B0F6456E698}" sibTransId="{23B2AB28-DC55-4F92-904F-B69AD9623091}"/>
    <dgm:cxn modelId="{A8D6E487-FBA5-4424-9F51-723B284A7E37}" type="presOf" srcId="{45356706-5D88-4E64-9EBA-8BC3E54BBC34}" destId="{E90B8274-EA03-4B2B-B7B9-E8306041D7A3}" srcOrd="0" destOrd="0" presId="urn:microsoft.com/office/officeart/2005/8/layout/default"/>
    <dgm:cxn modelId="{EA09D1B7-F056-42CA-902F-69703F69B891}" type="presOf" srcId="{7A6D0E11-F71F-4269-BF2F-83839F1CF3FB}" destId="{218FE8CB-F0A9-472A-906D-FBB3A9877768}" srcOrd="0" destOrd="0" presId="urn:microsoft.com/office/officeart/2005/8/layout/default"/>
    <dgm:cxn modelId="{B2E3ABB8-CA27-4828-90B4-12F608350C49}" type="presOf" srcId="{E4582591-9757-493B-A217-98F9C11EA370}" destId="{B9BC6BAB-AE94-48DB-861E-A1CE1E0330AF}" srcOrd="0" destOrd="0" presId="urn:microsoft.com/office/officeart/2005/8/layout/default"/>
    <dgm:cxn modelId="{AE5826C6-76EA-43B6-84AE-8101DC6458C7}" type="presOf" srcId="{7190740A-E220-42AB-BCF8-D414E4D4CE3C}" destId="{CB0AB856-B64A-4FE7-901D-122176EB9975}" srcOrd="0" destOrd="0" presId="urn:microsoft.com/office/officeart/2005/8/layout/default"/>
    <dgm:cxn modelId="{42ECF6D0-139C-4115-A130-54428900DBA7}" type="presOf" srcId="{3ECCC4A1-4ED8-490F-B147-C5C741BBF869}" destId="{491FB869-3071-4528-811A-646B84D59AE4}" srcOrd="0" destOrd="0" presId="urn:microsoft.com/office/officeart/2005/8/layout/default"/>
    <dgm:cxn modelId="{16153A7A-447C-42C3-9DF7-92C3A5FBD913}" type="presParOf" srcId="{E90B8274-EA03-4B2B-B7B9-E8306041D7A3}" destId="{CB0AB856-B64A-4FE7-901D-122176EB9975}" srcOrd="0" destOrd="0" presId="urn:microsoft.com/office/officeart/2005/8/layout/default"/>
    <dgm:cxn modelId="{1BA46BDA-8B59-4B63-A342-00F09AA65AE1}" type="presParOf" srcId="{E90B8274-EA03-4B2B-B7B9-E8306041D7A3}" destId="{2C81BD6B-8D7A-48C6-8791-652B18ACDA2E}" srcOrd="1" destOrd="0" presId="urn:microsoft.com/office/officeart/2005/8/layout/default"/>
    <dgm:cxn modelId="{781427A4-7476-45BD-A9DA-33EC68E43406}" type="presParOf" srcId="{E90B8274-EA03-4B2B-B7B9-E8306041D7A3}" destId="{B6434F94-5CC3-42AD-B9F6-BA14F87C601D}" srcOrd="2" destOrd="0" presId="urn:microsoft.com/office/officeart/2005/8/layout/default"/>
    <dgm:cxn modelId="{CD6507C9-7573-4C13-8220-63187EAE1788}" type="presParOf" srcId="{E90B8274-EA03-4B2B-B7B9-E8306041D7A3}" destId="{C0203201-4351-4EB0-B83C-92279920494C}" srcOrd="3" destOrd="0" presId="urn:microsoft.com/office/officeart/2005/8/layout/default"/>
    <dgm:cxn modelId="{9C570A62-EEAC-48D7-B83E-635334BC60A1}" type="presParOf" srcId="{E90B8274-EA03-4B2B-B7B9-E8306041D7A3}" destId="{491FB869-3071-4528-811A-646B84D59AE4}" srcOrd="4" destOrd="0" presId="urn:microsoft.com/office/officeart/2005/8/layout/default"/>
    <dgm:cxn modelId="{D6EC9395-13AC-47B4-8C6B-27AABB30871A}" type="presParOf" srcId="{E90B8274-EA03-4B2B-B7B9-E8306041D7A3}" destId="{AD3051C5-F4BA-428F-BE9F-541F01E97861}" srcOrd="5" destOrd="0" presId="urn:microsoft.com/office/officeart/2005/8/layout/default"/>
    <dgm:cxn modelId="{22C3D33A-4D38-4965-8C65-9935AF67935A}" type="presParOf" srcId="{E90B8274-EA03-4B2B-B7B9-E8306041D7A3}" destId="{B9BC6BAB-AE94-48DB-861E-A1CE1E0330AF}" srcOrd="6" destOrd="0" presId="urn:microsoft.com/office/officeart/2005/8/layout/default"/>
    <dgm:cxn modelId="{4DBE2E9B-40FC-46FD-BF96-B03E525491F9}" type="presParOf" srcId="{E90B8274-EA03-4B2B-B7B9-E8306041D7A3}" destId="{6F920378-456E-4CAF-812C-6DD01784CE83}" srcOrd="7" destOrd="0" presId="urn:microsoft.com/office/officeart/2005/8/layout/default"/>
    <dgm:cxn modelId="{556240EE-02B6-4042-A128-01D9F56C1DBA}" type="presParOf" srcId="{E90B8274-EA03-4B2B-B7B9-E8306041D7A3}" destId="{80784B69-6702-4C45-A126-2F3647D91892}" srcOrd="8" destOrd="0" presId="urn:microsoft.com/office/officeart/2005/8/layout/default"/>
    <dgm:cxn modelId="{0A003B8E-2C71-47B2-BAD6-E6CFB383BC68}" type="presParOf" srcId="{E90B8274-EA03-4B2B-B7B9-E8306041D7A3}" destId="{784F42B5-F3D7-4582-AEAB-76E7B6D7F4CF}" srcOrd="9" destOrd="0" presId="urn:microsoft.com/office/officeart/2005/8/layout/default"/>
    <dgm:cxn modelId="{96314355-2898-4079-972F-76F781A8B476}" type="presParOf" srcId="{E90B8274-EA03-4B2B-B7B9-E8306041D7A3}" destId="{218FE8CB-F0A9-472A-906D-FBB3A98777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AB856-B64A-4FE7-901D-122176EB9975}">
      <dsp:nvSpPr>
        <dsp:cNvPr id="0" name=""/>
        <dsp:cNvSpPr/>
      </dsp:nvSpPr>
      <dsp:spPr>
        <a:xfrm>
          <a:off x="466918" y="1910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Hydrogen-fuelled vessel </a:t>
          </a:r>
          <a:r>
            <a:rPr lang="en-GB" sz="1700" b="0" kern="1200" dirty="0"/>
            <a:t>(TRL 9)</a:t>
          </a:r>
          <a:endParaRPr lang="hr-HR" sz="1700" b="0" kern="1200" dirty="0"/>
        </a:p>
      </dsp:txBody>
      <dsp:txXfrm>
        <a:off x="466918" y="1910"/>
        <a:ext cx="1896480" cy="1137888"/>
      </dsp:txXfrm>
    </dsp:sp>
    <dsp:sp modelId="{B6434F94-5CC3-42AD-B9F6-BA14F87C601D}">
      <dsp:nvSpPr>
        <dsp:cNvPr id="0" name=""/>
        <dsp:cNvSpPr/>
      </dsp:nvSpPr>
      <dsp:spPr>
        <a:xfrm>
          <a:off x="2553046" y="1910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Hydrogen infrastructure system </a:t>
          </a:r>
          <a:r>
            <a:rPr lang="en-GB" sz="1700" b="0" kern="1200" dirty="0"/>
            <a:t>(TRL 9)</a:t>
          </a:r>
          <a:endParaRPr lang="hr-HR" sz="1700" b="0" kern="1200" dirty="0"/>
        </a:p>
      </dsp:txBody>
      <dsp:txXfrm>
        <a:off x="2553046" y="1910"/>
        <a:ext cx="1896480" cy="1137888"/>
      </dsp:txXfrm>
    </dsp:sp>
    <dsp:sp modelId="{491FB869-3071-4528-811A-646B84D59AE4}">
      <dsp:nvSpPr>
        <dsp:cNvPr id="0" name=""/>
        <dsp:cNvSpPr/>
      </dsp:nvSpPr>
      <dsp:spPr>
        <a:xfrm>
          <a:off x="466918" y="1329446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Digital technologies </a:t>
          </a:r>
          <a:r>
            <a:rPr lang="en-GB" sz="1700" b="0" kern="1200" dirty="0"/>
            <a:t>(efficiency &amp; safety of operations) </a:t>
          </a:r>
          <a:br>
            <a:rPr lang="en-GB" sz="1700" b="0" kern="1200" dirty="0"/>
          </a:br>
          <a:r>
            <a:rPr lang="en-GB" sz="1700" b="0" kern="1200" dirty="0"/>
            <a:t>(TRL 9)</a:t>
          </a:r>
          <a:endParaRPr lang="hr-HR" sz="1700" b="0" kern="1200" dirty="0"/>
        </a:p>
      </dsp:txBody>
      <dsp:txXfrm>
        <a:off x="466918" y="1329446"/>
        <a:ext cx="1896480" cy="1137888"/>
      </dsp:txXfrm>
    </dsp:sp>
    <dsp:sp modelId="{B9BC6BAB-AE94-48DB-861E-A1CE1E0330AF}">
      <dsp:nvSpPr>
        <dsp:cNvPr id="0" name=""/>
        <dsp:cNvSpPr/>
      </dsp:nvSpPr>
      <dsp:spPr>
        <a:xfrm>
          <a:off x="2553046" y="1329446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Good environmental practice manual</a:t>
          </a:r>
          <a:endParaRPr lang="hr-HR" sz="1700" kern="1200" dirty="0"/>
        </a:p>
      </dsp:txBody>
      <dsp:txXfrm>
        <a:off x="2553046" y="1329446"/>
        <a:ext cx="1896480" cy="1137888"/>
      </dsp:txXfrm>
    </dsp:sp>
    <dsp:sp modelId="{80784B69-6702-4C45-A126-2F3647D91892}">
      <dsp:nvSpPr>
        <dsp:cNvPr id="0" name=""/>
        <dsp:cNvSpPr/>
      </dsp:nvSpPr>
      <dsp:spPr>
        <a:xfrm>
          <a:off x="466918" y="2656982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Safety standard recommendations</a:t>
          </a:r>
          <a:endParaRPr lang="hr-HR" sz="1700" kern="1200" dirty="0"/>
        </a:p>
      </dsp:txBody>
      <dsp:txXfrm>
        <a:off x="466918" y="2656982"/>
        <a:ext cx="1896480" cy="1137888"/>
      </dsp:txXfrm>
    </dsp:sp>
    <dsp:sp modelId="{218FE8CB-F0A9-472A-906D-FBB3A9877768}">
      <dsp:nvSpPr>
        <dsp:cNvPr id="0" name=""/>
        <dsp:cNvSpPr/>
      </dsp:nvSpPr>
      <dsp:spPr>
        <a:xfrm>
          <a:off x="2553046" y="2656982"/>
          <a:ext cx="1896480" cy="113788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Feasibility and business plan</a:t>
          </a:r>
          <a:endParaRPr lang="hr-HR" sz="1700" kern="1200" dirty="0"/>
        </a:p>
      </dsp:txBody>
      <dsp:txXfrm>
        <a:off x="2553046" y="2656982"/>
        <a:ext cx="1896480" cy="113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rrrr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A823-56C7-40AC-927B-572568F81F0F}" type="datetime1">
              <a:rPr lang="hr-HR" smtClean="0"/>
              <a:t>13.11.2024.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DB21-E07E-44C8-AFFC-DD782DA75C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896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rrrr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7A48-1598-4D36-92EB-AE4762A58BB5}" type="datetime1">
              <a:rPr lang="hr-HR" smtClean="0"/>
              <a:t>13.11.2024.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C1B2-B288-4F3A-A37B-2B99D06345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02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cid:image002.png@01DA3FC8.57DD703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6.jpg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2200" y="364194"/>
            <a:ext cx="7200000" cy="2688569"/>
          </a:xfrm>
          <a:prstGeom prst="rect">
            <a:avLst/>
          </a:prstGeom>
        </p:spPr>
      </p:pic>
      <p:sp>
        <p:nvSpPr>
          <p:cNvPr id="3" name="Text Box 198"/>
          <p:cNvSpPr txBox="1"/>
          <p:nvPr userDrawn="1"/>
        </p:nvSpPr>
        <p:spPr>
          <a:xfrm>
            <a:off x="899999" y="6228000"/>
            <a:ext cx="2693805" cy="3960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tabLst>
                <a:tab pos="3060065" algn="ctr"/>
              </a:tabLst>
            </a:pPr>
            <a:r>
              <a:rPr lang="pt-B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</a:rPr>
              <a:t>© 2024-2027 ZEAS </a:t>
            </a:r>
            <a:r>
              <a:rPr lang="hr-H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</a:rPr>
              <a:t>c</a:t>
            </a:r>
            <a:r>
              <a:rPr lang="pt-B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</a:rPr>
              <a:t>onsortium</a:t>
            </a:r>
            <a:endParaRPr lang="hr-HR" sz="1200" dirty="0">
              <a:solidFill>
                <a:srgbClr val="164589"/>
              </a:solidFill>
              <a:effectLst/>
              <a:latin typeface="Open Sans"/>
              <a:ea typeface="Open Sans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tabLst>
                <a:tab pos="3060065" algn="ctr"/>
              </a:tabLst>
            </a:pPr>
            <a:r>
              <a:rPr lang="pt-BR" sz="1200" spc="2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www.projectzeas.eu</a:t>
            </a:r>
            <a:endParaRPr lang="hr-HR" sz="1200" dirty="0">
              <a:solidFill>
                <a:srgbClr val="164589"/>
              </a:solidFill>
              <a:effectLst/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5429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00" y="180000"/>
            <a:ext cx="1289188" cy="4813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59999" y="6084000"/>
            <a:ext cx="11520000" cy="0"/>
          </a:xfrm>
          <a:prstGeom prst="line">
            <a:avLst/>
          </a:prstGeom>
          <a:ln w="12700">
            <a:solidFill>
              <a:srgbClr val="164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52000"/>
            <a:ext cx="8815387" cy="425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164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Slide headline, Arial bold, 24pt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361507" y="6228000"/>
            <a:ext cx="2440380" cy="363691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164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467429-7EB3-41AC-85DF-07FF307E0E0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792001"/>
            <a:ext cx="7659687" cy="313786"/>
          </a:xfrm>
          <a:prstGeom prst="rect">
            <a:avLst/>
          </a:prstGeom>
        </p:spPr>
        <p:txBody>
          <a:bodyPr bIns="46800">
            <a:normAutofit/>
          </a:bodyPr>
          <a:lstStyle>
            <a:lvl1pPr marL="0" indent="0">
              <a:buNone/>
              <a:defRPr sz="1600" baseline="0">
                <a:solidFill>
                  <a:srgbClr val="4FB0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Slide subheadline (if needed), Arial, 16pt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87361" y="1148560"/>
            <a:ext cx="11232000" cy="4880100"/>
          </a:xfrm>
          <a:prstGeom prst="rect">
            <a:avLst/>
          </a:prstGeom>
        </p:spPr>
        <p:txBody>
          <a:bodyPr lIns="108000" tIns="72000" rIns="10800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64589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64589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Master text</a:t>
            </a:r>
            <a:r>
              <a:rPr lang="hr-HR" dirty="0"/>
              <a:t>, Arial, 14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0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69" y="1003536"/>
            <a:ext cx="1850598" cy="100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" y="1452903"/>
            <a:ext cx="2408441" cy="120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51" y="3423684"/>
            <a:ext cx="870308" cy="868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4" y="2764464"/>
            <a:ext cx="2138394" cy="1509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" y="1129980"/>
            <a:ext cx="1921613" cy="496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2472387"/>
            <a:ext cx="2131104" cy="586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84" y="1103019"/>
            <a:ext cx="1903265" cy="18736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88" y="4633355"/>
            <a:ext cx="1457429" cy="799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89" y="2371062"/>
            <a:ext cx="3473840" cy="2456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47" y="2154865"/>
            <a:ext cx="1843553" cy="992372"/>
          </a:xfrm>
          <a:prstGeom prst="rect">
            <a:avLst/>
          </a:prstGeom>
        </p:spPr>
      </p:pic>
      <p:pic>
        <p:nvPicPr>
          <p:cNvPr id="22" name="Picture 21" descr="cid:image002.png@01DA3FC8.57DD7030"/>
          <p:cNvPicPr/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" y="5176360"/>
            <a:ext cx="1582479" cy="21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6" y="4026232"/>
            <a:ext cx="1858949" cy="8328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40" y="4465305"/>
            <a:ext cx="1628705" cy="1095523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359999" y="6084000"/>
            <a:ext cx="11520000" cy="0"/>
          </a:xfrm>
          <a:prstGeom prst="line">
            <a:avLst/>
          </a:prstGeom>
          <a:ln w="12700">
            <a:solidFill>
              <a:srgbClr val="164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8"/>
          <p:cNvSpPr txBox="1"/>
          <p:nvPr userDrawn="1"/>
        </p:nvSpPr>
        <p:spPr>
          <a:xfrm>
            <a:off x="359999" y="6228000"/>
            <a:ext cx="2510791" cy="3748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tabLst>
                <a:tab pos="3060065" algn="ctr"/>
              </a:tabLst>
            </a:pPr>
            <a:r>
              <a:rPr lang="pt-B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© 2024-2027 ZEAS </a:t>
            </a:r>
            <a:r>
              <a:rPr lang="hr-H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</a:t>
            </a:r>
            <a:r>
              <a:rPr lang="pt-BR" sz="120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onsortium</a:t>
            </a:r>
            <a:endParaRPr lang="hr-HR" sz="1200" dirty="0">
              <a:solidFill>
                <a:srgbClr val="164589"/>
              </a:solidFill>
              <a:effectLst/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tabLst>
                <a:tab pos="3060065" algn="ctr"/>
              </a:tabLst>
            </a:pPr>
            <a:r>
              <a:rPr lang="pt-BR" sz="1200" spc="2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www.projectzeas.eu</a:t>
            </a:r>
            <a:endParaRPr lang="hr-HR" sz="1200" dirty="0">
              <a:solidFill>
                <a:srgbClr val="164589"/>
              </a:solidFill>
              <a:effectLst/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9" name="Text Box 198"/>
          <p:cNvSpPr txBox="1"/>
          <p:nvPr userDrawn="1"/>
        </p:nvSpPr>
        <p:spPr>
          <a:xfrm>
            <a:off x="360000" y="252000"/>
            <a:ext cx="4382121" cy="4324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tabLst>
                <a:tab pos="3060065" algn="ctr"/>
              </a:tabLst>
            </a:pPr>
            <a:r>
              <a:rPr lang="hr-HR" sz="2400" b="1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</a:rPr>
              <a:t>Consortium</a:t>
            </a:r>
            <a:r>
              <a:rPr lang="hr-HR" sz="2400" b="1" baseline="0" dirty="0">
                <a:solidFill>
                  <a:srgbClr val="164589"/>
                </a:solidFill>
                <a:effectLst/>
                <a:latin typeface="Arial" panose="020B0604020202020204" pitchFamily="34" charset="0"/>
                <a:ea typeface="Open Sans"/>
              </a:rPr>
              <a:t> parties</a:t>
            </a:r>
            <a:endParaRPr lang="hr-HR" sz="2400" b="1" dirty="0">
              <a:solidFill>
                <a:srgbClr val="164589"/>
              </a:solidFill>
              <a:effectLst/>
              <a:latin typeface="Open Sans"/>
              <a:ea typeface="Open Sans"/>
            </a:endParaRPr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9629330" y="5052139"/>
            <a:ext cx="2353564" cy="50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164589"/>
                </a:solidFill>
                <a:latin typeface="Arial"/>
              </a:rPr>
              <a:t>Thank You!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rgbClr val="164589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4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0" y="6228000"/>
            <a:ext cx="2243470" cy="4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645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900000" y="3780000"/>
            <a:ext cx="7200000" cy="50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rgbClr val="164589"/>
                </a:solidFill>
                <a:effectLst/>
                <a:uLnTx/>
                <a:uFillTx/>
                <a:latin typeface="Arial"/>
              </a:rPr>
              <a:t>Zero Emission Adriatic Ship – ZEAS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900000" y="4320000"/>
            <a:ext cx="720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FB0E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F7C452-373B-AAF7-30CB-04FE928C3B02}"/>
              </a:ext>
            </a:extLst>
          </p:cNvPr>
          <p:cNvSpPr/>
          <p:nvPr/>
        </p:nvSpPr>
        <p:spPr>
          <a:xfrm>
            <a:off x="1079999" y="5193888"/>
            <a:ext cx="8031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1400" dirty="0">
                <a:solidFill>
                  <a:srgbClr val="164589"/>
                </a:solidFill>
                <a:latin typeface="Arial" panose="020B0604020202020204" pitchFamily="34" charset="0"/>
                <a:ea typeface="Open Sans"/>
              </a:rPr>
              <a:t>Date: 14.11.2024. </a:t>
            </a:r>
            <a:endParaRPr lang="hr-HR" sz="1400" dirty="0">
              <a:solidFill>
                <a:srgbClr val="515769"/>
              </a:solid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948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54036" y="1081885"/>
            <a:ext cx="11232000" cy="48801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Programme: 	</a:t>
            </a:r>
            <a:r>
              <a:rPr lang="en-GB" b="1" dirty="0">
                <a:solidFill>
                  <a:srgbClr val="164589"/>
                </a:solidFill>
              </a:rPr>
              <a:t>Horizon Europe, Cluster 5: Climate, Energy and Mobility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Project duration: 	</a:t>
            </a:r>
            <a:r>
              <a:rPr lang="en-GB" sz="1600" b="1" dirty="0">
                <a:solidFill>
                  <a:srgbClr val="164589"/>
                </a:solidFill>
              </a:rPr>
              <a:t>01.01.2024 - 31.12.2027,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Project budget: 	</a:t>
            </a:r>
            <a:r>
              <a:rPr lang="en-GB" sz="1600" b="1" dirty="0">
                <a:solidFill>
                  <a:srgbClr val="164589"/>
                </a:solidFill>
              </a:rPr>
              <a:t>~18,9 Mio. EUR</a:t>
            </a:r>
            <a:r>
              <a:rPr lang="en-GB" sz="1600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Funded budget: 	</a:t>
            </a:r>
            <a:r>
              <a:rPr lang="en-GB" sz="1600" b="1" dirty="0">
                <a:solidFill>
                  <a:srgbClr val="164589"/>
                </a:solidFill>
              </a:rPr>
              <a:t>~13,5 Mio. EUR </a:t>
            </a:r>
            <a:r>
              <a:rPr lang="en-GB" sz="1600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Project coordinator: 	</a:t>
            </a:r>
            <a:r>
              <a:rPr lang="en-GB" sz="1600" b="1" dirty="0" err="1">
                <a:solidFill>
                  <a:srgbClr val="164589"/>
                </a:solidFill>
              </a:rPr>
              <a:t>Lürssen</a:t>
            </a:r>
            <a:r>
              <a:rPr lang="en-GB" sz="1600" b="1" dirty="0">
                <a:solidFill>
                  <a:srgbClr val="164589"/>
                </a:solidFill>
              </a:rPr>
              <a:t> Design </a:t>
            </a:r>
            <a:r>
              <a:rPr lang="en-GB" sz="1600" b="1" dirty="0" err="1">
                <a:solidFill>
                  <a:srgbClr val="164589"/>
                </a:solidFill>
              </a:rPr>
              <a:t>Center</a:t>
            </a:r>
            <a:r>
              <a:rPr lang="en-GB" sz="1600" b="1" dirty="0">
                <a:solidFill>
                  <a:srgbClr val="164589"/>
                </a:solidFill>
              </a:rPr>
              <a:t> </a:t>
            </a:r>
            <a:r>
              <a:rPr lang="en-GB" sz="1600" b="1" dirty="0" err="1">
                <a:solidFill>
                  <a:srgbClr val="164589"/>
                </a:solidFill>
              </a:rPr>
              <a:t>Kvarner</a:t>
            </a:r>
            <a:r>
              <a:rPr lang="en-GB" sz="1600" b="1" dirty="0">
                <a:solidFill>
                  <a:srgbClr val="16458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2459038" algn="l"/>
              </a:tabLst>
            </a:pPr>
            <a:r>
              <a:rPr lang="en-GB" sz="1600" b="1" dirty="0"/>
              <a:t>Project partners: 	</a:t>
            </a:r>
            <a:r>
              <a:rPr lang="en-GB" sz="1600" b="1" dirty="0">
                <a:solidFill>
                  <a:srgbClr val="164589"/>
                </a:solidFill>
              </a:rPr>
              <a:t>Norway, Greece, Spain, Germany, Austria, Slovenia, Croatia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2459038" algn="l"/>
              </a:tabLst>
            </a:pPr>
            <a:endParaRPr lang="en-GB" sz="1600" dirty="0">
              <a:solidFill>
                <a:schemeClr val="accent5"/>
              </a:solidFill>
            </a:endParaRPr>
          </a:p>
          <a:p>
            <a:endParaRPr lang="hr-HR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E669E4-1FA5-CAEA-5920-134452920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254580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7D9BF-0C2D-CDEE-32A6-562EA51D0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 partners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6D2AEC-1FBF-54CC-789F-1472AC927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84AE3-47F0-F7AA-F642-BB988D075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4494E-AC1A-C321-806F-1BFA5C731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6" y="1515410"/>
            <a:ext cx="2503785" cy="64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01E4E-03F9-03DF-C173-C26AB723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8" y="1136810"/>
            <a:ext cx="4523942" cy="4584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90B41-6C0E-13F6-BD7D-9332CEAC6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7641" r="3479" b="26192"/>
          <a:stretch/>
        </p:blipFill>
        <p:spPr>
          <a:xfrm>
            <a:off x="460803" y="2761197"/>
            <a:ext cx="1908430" cy="578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A6D4D-8F8F-BF93-4059-C78FACA3A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3" y="5232625"/>
            <a:ext cx="2511241" cy="432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7D2BF-F6E7-65A2-5EB3-A0D7AB4FF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10256" r="7564" b="14097"/>
          <a:stretch/>
        </p:blipFill>
        <p:spPr>
          <a:xfrm>
            <a:off x="668161" y="3861270"/>
            <a:ext cx="1493714" cy="63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0BD25-018E-BBA2-0DAD-4C62E1153C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4464"/>
          <a:stretch/>
        </p:blipFill>
        <p:spPr>
          <a:xfrm>
            <a:off x="4842111" y="4009731"/>
            <a:ext cx="1024484" cy="601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B927C2-FD03-D50B-49A6-3C93629FF8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32317" r="11587" b="31755"/>
          <a:stretch/>
        </p:blipFill>
        <p:spPr bwMode="auto">
          <a:xfrm>
            <a:off x="2811510" y="3405124"/>
            <a:ext cx="2025873" cy="46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8D234-113E-DBFE-71F7-F12D3F30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93" y="3342256"/>
            <a:ext cx="528488" cy="52848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561300-8A8A-3AB3-3D26-D8ECE29811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89" y="1641042"/>
            <a:ext cx="964858" cy="52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A9563E-142F-FAE2-D61D-88F54804A62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0" b="15448"/>
          <a:stretch/>
        </p:blipFill>
        <p:spPr bwMode="auto">
          <a:xfrm>
            <a:off x="4789506" y="2730387"/>
            <a:ext cx="1303914" cy="55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06D33C-DB4C-5EEF-82BC-19BC31E9BD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b="7939"/>
          <a:stretch/>
        </p:blipFill>
        <p:spPr>
          <a:xfrm>
            <a:off x="4595916" y="5037493"/>
            <a:ext cx="1300345" cy="678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FC3746-4586-1393-5B85-D690A282C8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93" y="1872174"/>
            <a:ext cx="928743" cy="91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163271-C16E-BACF-D9BE-CEB7926D94D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3212"/>
          <a:stretch/>
        </p:blipFill>
        <p:spPr bwMode="auto">
          <a:xfrm>
            <a:off x="2722711" y="2183480"/>
            <a:ext cx="1830444" cy="5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8F15DE-1115-BB8E-F892-78874A80B5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4902" y="4457533"/>
            <a:ext cx="1741046" cy="5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059D1-4E70-167D-39F7-120579859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ZEAS </a:t>
            </a:r>
            <a:r>
              <a:rPr lang="en-GB" dirty="0"/>
              <a:t>project 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53060-62CF-13E5-F2F4-1CA311D0B4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343F0-FC86-47E2-23E1-0256671F72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 descr="A diagram of a hydrogen tanker&#10;&#10;Description automatically generated">
            <a:extLst>
              <a:ext uri="{FF2B5EF4-FFF2-40B4-BE49-F238E27FC236}">
                <a16:creationId xmlns:a16="http://schemas.microsoft.com/office/drawing/2014/main" id="{4FD87783-7BE3-F8DF-E55B-B03C6B69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1220564"/>
            <a:ext cx="7970404" cy="47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7797-8898-0FEA-7B7B-88E64CF3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282AF1-359A-22A5-2350-EE1F030AF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ZEAS </a:t>
            </a:r>
            <a:r>
              <a:rPr lang="en-GB" dirty="0"/>
              <a:t>results and time plan 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B95DA-E726-99AC-8DF8-E7D72C9BCE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F1F1F-614A-D887-E2E6-1B6560AC08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A diagram of a ship&#10;&#10;Description automatically generated">
            <a:extLst>
              <a:ext uri="{FF2B5EF4-FFF2-40B4-BE49-F238E27FC236}">
                <a16:creationId xmlns:a16="http://schemas.microsoft.com/office/drawing/2014/main" id="{7844D4E3-8609-6358-DA39-1A0F8CCE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0" y="2145394"/>
            <a:ext cx="5687280" cy="326480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AEE7CD-C156-6AA9-0FA9-B2B1F79B3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785397"/>
              </p:ext>
            </p:extLst>
          </p:nvPr>
        </p:nvGraphicFramePr>
        <p:xfrm>
          <a:off x="6808829" y="1613419"/>
          <a:ext cx="4916445" cy="379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57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4EE77-F54E-272B-0A8A-13357BE2F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 package structure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12B8D-7C6C-9D8D-C878-E42FFC3F0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101A0-5DF2-3BFF-0B35-4EB34397DE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FF7394-2738-47A3-CEE5-DA780DDC1372}"/>
              </a:ext>
            </a:extLst>
          </p:cNvPr>
          <p:cNvGrpSpPr/>
          <p:nvPr/>
        </p:nvGrpSpPr>
        <p:grpSpPr>
          <a:xfrm>
            <a:off x="653603" y="1438106"/>
            <a:ext cx="10884794" cy="4361331"/>
            <a:chOff x="836151" y="1438106"/>
            <a:chExt cx="8419347" cy="3600449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BE402AA6-71CF-E715-E51E-73A77891C2CF}"/>
                </a:ext>
              </a:extLst>
            </p:cNvPr>
            <p:cNvSpPr/>
            <p:nvPr/>
          </p:nvSpPr>
          <p:spPr>
            <a:xfrm>
              <a:off x="836151" y="2288276"/>
              <a:ext cx="2058520" cy="2750279"/>
            </a:xfrm>
            <a:prstGeom prst="roundRect">
              <a:avLst>
                <a:gd name="adj" fmla="val 8380"/>
              </a:avLst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WP2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Hydrogen-powered ship design and construction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7ABC05E2-1F01-A197-3F70-14C28187EDFB}"/>
                </a:ext>
              </a:extLst>
            </p:cNvPr>
            <p:cNvSpPr/>
            <p:nvPr/>
          </p:nvSpPr>
          <p:spPr>
            <a:xfrm>
              <a:off x="2956427" y="2288276"/>
              <a:ext cx="2058520" cy="2750279"/>
            </a:xfrm>
            <a:prstGeom prst="roundRect">
              <a:avLst>
                <a:gd name="adj" fmla="val 8380"/>
              </a:avLst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WP3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H2 distribution, storage and bunkering 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D2306128-062E-7BCB-3C70-F6A561950C8D}"/>
                </a:ext>
              </a:extLst>
            </p:cNvPr>
            <p:cNvSpPr/>
            <p:nvPr/>
          </p:nvSpPr>
          <p:spPr>
            <a:xfrm>
              <a:off x="5076703" y="2288276"/>
              <a:ext cx="2058520" cy="2750279"/>
            </a:xfrm>
            <a:prstGeom prst="roundRect">
              <a:avLst>
                <a:gd name="adj" fmla="val 8380"/>
              </a:avLst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WP4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Digital technologies </a:t>
              </a:r>
            </a:p>
          </p:txBody>
        </p:sp>
        <p:sp>
          <p:nvSpPr>
            <p:cNvPr id="9" name="Rounded Rectangle 34">
              <a:extLst>
                <a:ext uri="{FF2B5EF4-FFF2-40B4-BE49-F238E27FC236}">
                  <a16:creationId xmlns:a16="http://schemas.microsoft.com/office/drawing/2014/main" id="{A1D0BA12-130E-D6BB-146C-FFD86C71DC4B}"/>
                </a:ext>
              </a:extLst>
            </p:cNvPr>
            <p:cNvSpPr/>
            <p:nvPr/>
          </p:nvSpPr>
          <p:spPr>
            <a:xfrm>
              <a:off x="7196978" y="2288276"/>
              <a:ext cx="2058520" cy="2750279"/>
            </a:xfrm>
            <a:prstGeom prst="roundRect">
              <a:avLst>
                <a:gd name="adj" fmla="val 8380"/>
              </a:avLst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WP5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Safety and the Environment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696D29-6974-A8F3-9FA4-7C12558DA3F4}"/>
                </a:ext>
              </a:extLst>
            </p:cNvPr>
            <p:cNvGrpSpPr/>
            <p:nvPr/>
          </p:nvGrpSpPr>
          <p:grpSpPr>
            <a:xfrm>
              <a:off x="836152" y="1438106"/>
              <a:ext cx="8419346" cy="550546"/>
              <a:chOff x="331449" y="3959860"/>
              <a:chExt cx="8115258" cy="540067"/>
            </a:xfrm>
          </p:grpSpPr>
          <p:sp>
            <p:nvSpPr>
              <p:cNvPr id="11" name="Arrow: Left-Right 16">
                <a:extLst>
                  <a:ext uri="{FF2B5EF4-FFF2-40B4-BE49-F238E27FC236}">
                    <a16:creationId xmlns:a16="http://schemas.microsoft.com/office/drawing/2014/main" id="{55E7B522-1EA4-0F1C-ADB7-C2E22D220AA2}"/>
                  </a:ext>
                </a:extLst>
              </p:cNvPr>
              <p:cNvSpPr/>
              <p:nvPr/>
            </p:nvSpPr>
            <p:spPr>
              <a:xfrm>
                <a:off x="331449" y="3959860"/>
                <a:ext cx="8115258" cy="540067"/>
              </a:xfrm>
              <a:prstGeom prst="roundRect">
                <a:avLst/>
              </a:prstGeom>
              <a:solidFill>
                <a:srgbClr val="D9D9D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r-H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377ADF-00E3-07A3-9A08-C11DC6A6B760}"/>
                  </a:ext>
                </a:extLst>
              </p:cNvPr>
              <p:cNvSpPr txBox="1"/>
              <p:nvPr/>
            </p:nvSpPr>
            <p:spPr>
              <a:xfrm>
                <a:off x="1462127" y="4109127"/>
                <a:ext cx="5853902" cy="199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WP1 </a:t>
                </a:r>
                <a:r>
                  <a:rPr lang="en-GB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GB" sz="16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Project management and Coordination</a:t>
                </a:r>
                <a:endParaRPr lang="hr-HR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43159D-8012-9379-EB38-888DEE8833D9}"/>
                </a:ext>
              </a:extLst>
            </p:cNvPr>
            <p:cNvGrpSpPr/>
            <p:nvPr/>
          </p:nvGrpSpPr>
          <p:grpSpPr>
            <a:xfrm>
              <a:off x="965412" y="4203258"/>
              <a:ext cx="8160826" cy="718748"/>
              <a:chOff x="697293" y="3959860"/>
              <a:chExt cx="7749413" cy="540067"/>
            </a:xfrm>
          </p:grpSpPr>
          <p:sp>
            <p:nvSpPr>
              <p:cNvPr id="14" name="Arrow: Left-Right 13">
                <a:extLst>
                  <a:ext uri="{FF2B5EF4-FFF2-40B4-BE49-F238E27FC236}">
                    <a16:creationId xmlns:a16="http://schemas.microsoft.com/office/drawing/2014/main" id="{6362C647-8BF3-E2AE-0D50-E4475E0D404F}"/>
                  </a:ext>
                </a:extLst>
              </p:cNvPr>
              <p:cNvSpPr/>
              <p:nvPr/>
            </p:nvSpPr>
            <p:spPr>
              <a:xfrm>
                <a:off x="697293" y="3959860"/>
                <a:ext cx="7749413" cy="540067"/>
              </a:xfrm>
              <a:prstGeom prst="leftRightArrow">
                <a:avLst/>
              </a:prstGeom>
              <a:solidFill>
                <a:srgbClr val="D9D9D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r-H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AEA01A-09A6-E5DC-8BDF-68A39FA70CFF}"/>
                  </a:ext>
                </a:extLst>
              </p:cNvPr>
              <p:cNvSpPr txBox="1"/>
              <p:nvPr/>
            </p:nvSpPr>
            <p:spPr>
              <a:xfrm>
                <a:off x="1416384" y="4137389"/>
                <a:ext cx="6311230" cy="152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6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WP6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Dissemination, communication and exploitation</a:t>
                </a:r>
                <a:endParaRPr lang="fr-FR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leichschenkliges Dreieck 4">
              <a:extLst>
                <a:ext uri="{FF2B5EF4-FFF2-40B4-BE49-F238E27FC236}">
                  <a16:creationId xmlns:a16="http://schemas.microsoft.com/office/drawing/2014/main" id="{292A753D-D83C-DF7C-C671-5FF50646656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65412" y="2042927"/>
              <a:ext cx="1800000" cy="19107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leichschenkliges Dreieck 4">
              <a:extLst>
                <a:ext uri="{FF2B5EF4-FFF2-40B4-BE49-F238E27FC236}">
                  <a16:creationId xmlns:a16="http://schemas.microsoft.com/office/drawing/2014/main" id="{53B66850-7C37-500A-30A9-75C792A31B8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85687" y="2042926"/>
              <a:ext cx="1800000" cy="19107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leichschenkliges Dreieck 4">
              <a:extLst>
                <a:ext uri="{FF2B5EF4-FFF2-40B4-BE49-F238E27FC236}">
                  <a16:creationId xmlns:a16="http://schemas.microsoft.com/office/drawing/2014/main" id="{8595F42E-16F0-AB34-AC3F-9EB36A25193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05963" y="2042926"/>
              <a:ext cx="1800000" cy="19107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leichschenkliges Dreieck 4">
              <a:extLst>
                <a:ext uri="{FF2B5EF4-FFF2-40B4-BE49-F238E27FC236}">
                  <a16:creationId xmlns:a16="http://schemas.microsoft.com/office/drawing/2014/main" id="{02A70EC0-BEFC-6D0D-D353-16ABDFBB536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326238" y="2042926"/>
              <a:ext cx="1800000" cy="191075"/>
            </a:xfrm>
            <a:prstGeom prst="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3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/>
          <a:srcRect t="4292"/>
          <a:stretch/>
        </p:blipFill>
        <p:spPr bwMode="auto">
          <a:xfrm>
            <a:off x="6530503" y="888460"/>
            <a:ext cx="5376154" cy="3696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Hydrogen Refuelling Station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" y="1137164"/>
            <a:ext cx="2383155" cy="7315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09" y="1951000"/>
            <a:ext cx="2310130" cy="7315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21" y="2790424"/>
            <a:ext cx="2067580" cy="87646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03" y="4022176"/>
            <a:ext cx="3139440" cy="7315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34" y="5006840"/>
            <a:ext cx="3139440" cy="731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5174" y="132296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Mobile solution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8100" y="3244334"/>
            <a:ext cx="149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 solution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6303" y="4248232"/>
            <a:ext cx="203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Permanent solution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68979" y="518793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Hybrid solution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1011" y="2153953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Supply ship solution</a:t>
            </a:r>
            <a:endParaRPr lang="en-US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8851644" y="4377292"/>
            <a:ext cx="607800" cy="8701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3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Hydrogen Refuelling Station Components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467429-7EB3-41AC-85DF-07FF307E0E08}" type="slidenum">
              <a:rPr lang="hr-HR" smtClean="0"/>
              <a:pPr/>
              <a:t>8</a:t>
            </a:fld>
            <a:endParaRPr lang="hr-HR" dirty="0"/>
          </a:p>
        </p:txBody>
      </p:sp>
      <p:pic>
        <p:nvPicPr>
          <p:cNvPr id="68" name="Picture 6" descr="Multiple Elements Gas Container - Technoimpian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7" y="1361495"/>
            <a:ext cx="3740335" cy="15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500 KG Containerized Hydrogen Refueling Station, A Milestone In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7" y="3596820"/>
            <a:ext cx="3583925" cy="20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181" y="873820"/>
            <a:ext cx="3449842" cy="2353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394109" y="3113588"/>
            <a:ext cx="140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Tube trailers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flipH="1">
            <a:off x="9060023" y="1865891"/>
            <a:ext cx="288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Onshore hydrogen storage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4109" y="5687443"/>
            <a:ext cx="211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Compressor station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35102" y="4683442"/>
            <a:ext cx="117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Dispenser</a:t>
            </a:r>
            <a:endParaRPr lang="en-US" dirty="0"/>
          </a:p>
        </p:txBody>
      </p:sp>
      <p:pic>
        <p:nvPicPr>
          <p:cNvPr id="6" name="Picture 5" descr="A gas pump with a black background&#10;&#10;Description automatically generated">
            <a:extLst>
              <a:ext uri="{FF2B5EF4-FFF2-40B4-BE49-F238E27FC236}">
                <a16:creationId xmlns:a16="http://schemas.microsoft.com/office/drawing/2014/main" id="{523C2688-2442-32AF-CB24-5E85F7D2E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87" y="3310109"/>
            <a:ext cx="2746666" cy="27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28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8E905707B55348BA464CCB603915D7" ma:contentTypeVersion="14" ma:contentTypeDescription="Stvaranje novog dokumenta." ma:contentTypeScope="" ma:versionID="e0c0e86d84949c862fd157c927f9f3f7">
  <xsd:schema xmlns:xsd="http://www.w3.org/2001/XMLSchema" xmlns:xs="http://www.w3.org/2001/XMLSchema" xmlns:p="http://schemas.microsoft.com/office/2006/metadata/properties" xmlns:ns2="cb4d6792-81be-42fa-8b3e-6038fdab4f77" xmlns:ns3="0538371d-aa8b-4f77-95fa-6418f35cac6b" targetNamespace="http://schemas.microsoft.com/office/2006/metadata/properties" ma:root="true" ma:fieldsID="15c93c9a24ad6740bfbf08f9eae7ba13" ns2:_="" ns3:_="">
    <xsd:import namespace="cb4d6792-81be-42fa-8b3e-6038fdab4f77"/>
    <xsd:import namespace="0538371d-aa8b-4f77-95fa-6418f35cac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d6792-81be-42fa-8b3e-6038fdab4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e229e01f-e787-4f07-b99d-dc24f04112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8371d-aa8b-4f77-95fa-6418f35ca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f43a5d9-90be-4b20-a9aa-833e14487b29}" ma:internalName="TaxCatchAll" ma:showField="CatchAllData" ma:web="0538371d-aa8b-4f77-95fa-6418f35ca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4d6792-81be-42fa-8b3e-6038fdab4f77">
      <Terms xmlns="http://schemas.microsoft.com/office/infopath/2007/PartnerControls"/>
    </lcf76f155ced4ddcb4097134ff3c332f>
    <TaxCatchAll xmlns="0538371d-aa8b-4f77-95fa-6418f35cac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B5CF3-1A39-4372-A9BF-7631D749B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4d6792-81be-42fa-8b3e-6038fdab4f77"/>
    <ds:schemaRef ds:uri="0538371d-aa8b-4f77-95fa-6418f35ca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6BC0A4-CD53-4A73-8CF1-05DE67DDD09E}">
  <ds:schemaRefs>
    <ds:schemaRef ds:uri="cb4d6792-81be-42fa-8b3e-6038fdab4f77"/>
    <ds:schemaRef ds:uri="0538371d-aa8b-4f77-95fa-6418f35cac6b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438330-2844-428C-8E24-4D63ADA59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200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Fr. Lürssen Werft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Debelic, Drazen</dc:creator>
  <cp:lastModifiedBy>Davor Obradovic</cp:lastModifiedBy>
  <cp:revision>93</cp:revision>
  <dcterms:created xsi:type="dcterms:W3CDTF">2024-03-29T10:05:07Z</dcterms:created>
  <dcterms:modified xsi:type="dcterms:W3CDTF">2024-11-13T14:56:32Z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0x0101005D8E905707B55348BA464CCB603915D7</vt:lpwstr>
  </property>
  <property fmtid="{D5CDD505-2E9C-101B-9397-08002B2CF9AE}" pid="3" name="MediaServiceImageTags">
    <vt:lpwstr/>
  </property>
</Properties>
</file>