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9233" autoAdjust="0"/>
  </p:normalViewPr>
  <p:slideViewPr>
    <p:cSldViewPr snapToGrid="0" snapToObjects="1">
      <p:cViewPr varScale="1">
        <p:scale>
          <a:sx n="66" d="100"/>
          <a:sy n="66" d="100"/>
        </p:scale>
        <p:origin x="29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FCD476-AD70-4936-ABE1-855333D2241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85CCB649-6C5B-45D3-A1B9-1CFD0F27D7F4}">
      <dgm:prSet/>
      <dgm:spPr/>
      <dgm:t>
        <a:bodyPr/>
        <a:lstStyle/>
        <a:p>
          <a:r>
            <a:rPr lang="en-US"/>
            <a:t>Slovenia’s potential for green hydrogen using renewable resources like solar, wind, and hydro power.</a:t>
          </a:r>
        </a:p>
      </dgm:t>
    </dgm:pt>
    <dgm:pt modelId="{D5F8CE38-09C6-45C4-A62F-4E0DCC0625B0}" type="parTrans" cxnId="{3EC896EE-80E1-4F14-8211-287D47E2B699}">
      <dgm:prSet/>
      <dgm:spPr/>
      <dgm:t>
        <a:bodyPr/>
        <a:lstStyle/>
        <a:p>
          <a:endParaRPr lang="en-US"/>
        </a:p>
      </dgm:t>
    </dgm:pt>
    <dgm:pt modelId="{A6D49241-3B20-492D-BD56-3568DEF5C340}" type="sibTrans" cxnId="{3EC896EE-80E1-4F14-8211-287D47E2B699}">
      <dgm:prSet/>
      <dgm:spPr/>
      <dgm:t>
        <a:bodyPr/>
        <a:lstStyle/>
        <a:p>
          <a:endParaRPr lang="en-US"/>
        </a:p>
      </dgm:t>
    </dgm:pt>
    <dgm:pt modelId="{1B514AAF-D860-4A8E-B28F-17723F0D0A97}">
      <dgm:prSet/>
      <dgm:spPr/>
      <dgm:t>
        <a:bodyPr/>
        <a:lstStyle/>
        <a:p>
          <a:r>
            <a:rPr lang="en-US" b="1"/>
            <a:t>B</a:t>
          </a:r>
          <a:r>
            <a:rPr lang="en-US"/>
            <a:t>enefits of green hydrogen for sustainability and job creation.</a:t>
          </a:r>
        </a:p>
      </dgm:t>
    </dgm:pt>
    <dgm:pt modelId="{38F98F99-4F1C-43E1-93B0-56BFC219FFE7}" type="parTrans" cxnId="{7B34A9EC-942D-45B0-913B-025B53C6340B}">
      <dgm:prSet/>
      <dgm:spPr/>
      <dgm:t>
        <a:bodyPr/>
        <a:lstStyle/>
        <a:p>
          <a:endParaRPr lang="en-US"/>
        </a:p>
      </dgm:t>
    </dgm:pt>
    <dgm:pt modelId="{F4827717-9C2C-4442-82BC-3DC3CA399216}" type="sibTrans" cxnId="{7B34A9EC-942D-45B0-913B-025B53C6340B}">
      <dgm:prSet/>
      <dgm:spPr/>
      <dgm:t>
        <a:bodyPr/>
        <a:lstStyle/>
        <a:p>
          <a:endParaRPr lang="en-US"/>
        </a:p>
      </dgm:t>
    </dgm:pt>
    <dgm:pt modelId="{560E17D0-3949-4F8D-B6CC-8A0FFF1A2954}" type="pres">
      <dgm:prSet presAssocID="{8BFCD476-AD70-4936-ABE1-855333D2241F}" presName="root" presStyleCnt="0">
        <dgm:presLayoutVars>
          <dgm:dir/>
          <dgm:resizeHandles val="exact"/>
        </dgm:presLayoutVars>
      </dgm:prSet>
      <dgm:spPr/>
    </dgm:pt>
    <dgm:pt modelId="{4F9040CD-4D86-4671-AAED-5F0A0510FE3B}" type="pres">
      <dgm:prSet presAssocID="{85CCB649-6C5B-45D3-A1B9-1CFD0F27D7F4}" presName="compNode" presStyleCnt="0"/>
      <dgm:spPr/>
    </dgm:pt>
    <dgm:pt modelId="{E003BFCF-E0F7-4CFA-BF73-6DB3B12BE093}" type="pres">
      <dgm:prSet presAssocID="{85CCB649-6C5B-45D3-A1B9-1CFD0F27D7F4}" presName="bgRect" presStyleLbl="bgShp" presStyleIdx="0" presStyleCnt="2"/>
      <dgm:spPr/>
    </dgm:pt>
    <dgm:pt modelId="{01A2AFBB-44D3-4BF4-96C2-B7368EA2E9DB}" type="pres">
      <dgm:prSet presAssocID="{85CCB649-6C5B-45D3-A1B9-1CFD0F27D7F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lin na veter"/>
        </a:ext>
      </dgm:extLst>
    </dgm:pt>
    <dgm:pt modelId="{84DD0CF2-7634-47D3-BD1E-680FFA0D320C}" type="pres">
      <dgm:prSet presAssocID="{85CCB649-6C5B-45D3-A1B9-1CFD0F27D7F4}" presName="spaceRect" presStyleCnt="0"/>
      <dgm:spPr/>
    </dgm:pt>
    <dgm:pt modelId="{018D1008-8514-4BB1-8D7B-70B3D175BDAE}" type="pres">
      <dgm:prSet presAssocID="{85CCB649-6C5B-45D3-A1B9-1CFD0F27D7F4}" presName="parTx" presStyleLbl="revTx" presStyleIdx="0" presStyleCnt="2">
        <dgm:presLayoutVars>
          <dgm:chMax val="0"/>
          <dgm:chPref val="0"/>
        </dgm:presLayoutVars>
      </dgm:prSet>
      <dgm:spPr/>
    </dgm:pt>
    <dgm:pt modelId="{D7CC5956-A106-4763-9EB5-54BF30AA2FC3}" type="pres">
      <dgm:prSet presAssocID="{A6D49241-3B20-492D-BD56-3568DEF5C340}" presName="sibTrans" presStyleCnt="0"/>
      <dgm:spPr/>
    </dgm:pt>
    <dgm:pt modelId="{5BEF47F6-1C0B-4990-861B-A4F58A73E2E1}" type="pres">
      <dgm:prSet presAssocID="{1B514AAF-D860-4A8E-B28F-17723F0D0A97}" presName="compNode" presStyleCnt="0"/>
      <dgm:spPr/>
    </dgm:pt>
    <dgm:pt modelId="{9650FBD5-28C0-4EE4-AB02-0D77CC0147F6}" type="pres">
      <dgm:prSet presAssocID="{1B514AAF-D860-4A8E-B28F-17723F0D0A97}" presName="bgRect" presStyleLbl="bgShp" presStyleIdx="1" presStyleCnt="2"/>
      <dgm:spPr/>
    </dgm:pt>
    <dgm:pt modelId="{519206F4-A9D1-4822-B16D-C22F8D120AA1}" type="pres">
      <dgm:prSet presAssocID="{1B514AAF-D860-4A8E-B28F-17723F0D0A9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"/>
        </a:ext>
      </dgm:extLst>
    </dgm:pt>
    <dgm:pt modelId="{827FC860-082D-4B1E-BFA2-6BABE78C49B4}" type="pres">
      <dgm:prSet presAssocID="{1B514AAF-D860-4A8E-B28F-17723F0D0A97}" presName="spaceRect" presStyleCnt="0"/>
      <dgm:spPr/>
    </dgm:pt>
    <dgm:pt modelId="{CC7B1961-6F2B-4E5D-9D8E-3318C7B2B1D3}" type="pres">
      <dgm:prSet presAssocID="{1B514AAF-D860-4A8E-B28F-17723F0D0A9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F2A1B75-C6D8-431E-B9B5-9DA47EEBE0B4}" type="presOf" srcId="{85CCB649-6C5B-45D3-A1B9-1CFD0F27D7F4}" destId="{018D1008-8514-4BB1-8D7B-70B3D175BDAE}" srcOrd="0" destOrd="0" presId="urn:microsoft.com/office/officeart/2018/2/layout/IconVerticalSolidList"/>
    <dgm:cxn modelId="{7FBB19AD-A87E-45FE-A66F-4C39B451A3C8}" type="presOf" srcId="{8BFCD476-AD70-4936-ABE1-855333D2241F}" destId="{560E17D0-3949-4F8D-B6CC-8A0FFF1A2954}" srcOrd="0" destOrd="0" presId="urn:microsoft.com/office/officeart/2018/2/layout/IconVerticalSolidList"/>
    <dgm:cxn modelId="{06ED5EAD-70D1-4B89-A522-01E6944CE688}" type="presOf" srcId="{1B514AAF-D860-4A8E-B28F-17723F0D0A97}" destId="{CC7B1961-6F2B-4E5D-9D8E-3318C7B2B1D3}" srcOrd="0" destOrd="0" presId="urn:microsoft.com/office/officeart/2018/2/layout/IconVerticalSolidList"/>
    <dgm:cxn modelId="{7B34A9EC-942D-45B0-913B-025B53C6340B}" srcId="{8BFCD476-AD70-4936-ABE1-855333D2241F}" destId="{1B514AAF-D860-4A8E-B28F-17723F0D0A97}" srcOrd="1" destOrd="0" parTransId="{38F98F99-4F1C-43E1-93B0-56BFC219FFE7}" sibTransId="{F4827717-9C2C-4442-82BC-3DC3CA399216}"/>
    <dgm:cxn modelId="{3EC896EE-80E1-4F14-8211-287D47E2B699}" srcId="{8BFCD476-AD70-4936-ABE1-855333D2241F}" destId="{85CCB649-6C5B-45D3-A1B9-1CFD0F27D7F4}" srcOrd="0" destOrd="0" parTransId="{D5F8CE38-09C6-45C4-A62F-4E0DCC0625B0}" sibTransId="{A6D49241-3B20-492D-BD56-3568DEF5C340}"/>
    <dgm:cxn modelId="{8A7988B5-E74F-485B-9E52-4F482064E00F}" type="presParOf" srcId="{560E17D0-3949-4F8D-B6CC-8A0FFF1A2954}" destId="{4F9040CD-4D86-4671-AAED-5F0A0510FE3B}" srcOrd="0" destOrd="0" presId="urn:microsoft.com/office/officeart/2018/2/layout/IconVerticalSolidList"/>
    <dgm:cxn modelId="{EAE02E50-8561-405C-BC0E-83CEF41E66FD}" type="presParOf" srcId="{4F9040CD-4D86-4671-AAED-5F0A0510FE3B}" destId="{E003BFCF-E0F7-4CFA-BF73-6DB3B12BE093}" srcOrd="0" destOrd="0" presId="urn:microsoft.com/office/officeart/2018/2/layout/IconVerticalSolidList"/>
    <dgm:cxn modelId="{C54A2E91-E156-43B7-B477-1CCE18FF1D70}" type="presParOf" srcId="{4F9040CD-4D86-4671-AAED-5F0A0510FE3B}" destId="{01A2AFBB-44D3-4BF4-96C2-B7368EA2E9DB}" srcOrd="1" destOrd="0" presId="urn:microsoft.com/office/officeart/2018/2/layout/IconVerticalSolidList"/>
    <dgm:cxn modelId="{01AEC388-7C43-4202-8651-BB695D87E7CF}" type="presParOf" srcId="{4F9040CD-4D86-4671-AAED-5F0A0510FE3B}" destId="{84DD0CF2-7634-47D3-BD1E-680FFA0D320C}" srcOrd="2" destOrd="0" presId="urn:microsoft.com/office/officeart/2018/2/layout/IconVerticalSolidList"/>
    <dgm:cxn modelId="{59106F1A-C8C2-4A20-BDFE-6E0CB53A9081}" type="presParOf" srcId="{4F9040CD-4D86-4671-AAED-5F0A0510FE3B}" destId="{018D1008-8514-4BB1-8D7B-70B3D175BDAE}" srcOrd="3" destOrd="0" presId="urn:microsoft.com/office/officeart/2018/2/layout/IconVerticalSolidList"/>
    <dgm:cxn modelId="{4BBDCEC6-C14D-47DA-8FA1-6A9F4D53376D}" type="presParOf" srcId="{560E17D0-3949-4F8D-B6CC-8A0FFF1A2954}" destId="{D7CC5956-A106-4763-9EB5-54BF30AA2FC3}" srcOrd="1" destOrd="0" presId="urn:microsoft.com/office/officeart/2018/2/layout/IconVerticalSolidList"/>
    <dgm:cxn modelId="{33996633-2094-4497-9346-D79998B2317F}" type="presParOf" srcId="{560E17D0-3949-4F8D-B6CC-8A0FFF1A2954}" destId="{5BEF47F6-1C0B-4990-861B-A4F58A73E2E1}" srcOrd="2" destOrd="0" presId="urn:microsoft.com/office/officeart/2018/2/layout/IconVerticalSolidList"/>
    <dgm:cxn modelId="{50B5F29E-62F2-406B-B0A2-27A4BDC6343A}" type="presParOf" srcId="{5BEF47F6-1C0B-4990-861B-A4F58A73E2E1}" destId="{9650FBD5-28C0-4EE4-AB02-0D77CC0147F6}" srcOrd="0" destOrd="0" presId="urn:microsoft.com/office/officeart/2018/2/layout/IconVerticalSolidList"/>
    <dgm:cxn modelId="{4329617B-F863-4CB7-8563-99A7BBDC74E9}" type="presParOf" srcId="{5BEF47F6-1C0B-4990-861B-A4F58A73E2E1}" destId="{519206F4-A9D1-4822-B16D-C22F8D120AA1}" srcOrd="1" destOrd="0" presId="urn:microsoft.com/office/officeart/2018/2/layout/IconVerticalSolidList"/>
    <dgm:cxn modelId="{0D5B9075-3213-48B8-B19B-C7289FD1835C}" type="presParOf" srcId="{5BEF47F6-1C0B-4990-861B-A4F58A73E2E1}" destId="{827FC860-082D-4B1E-BFA2-6BABE78C49B4}" srcOrd="2" destOrd="0" presId="urn:microsoft.com/office/officeart/2018/2/layout/IconVerticalSolidList"/>
    <dgm:cxn modelId="{123A1D4A-B4CC-4626-B69B-57A87422F3DA}" type="presParOf" srcId="{5BEF47F6-1C0B-4990-861B-A4F58A73E2E1}" destId="{CC7B1961-6F2B-4E5D-9D8E-3318C7B2B1D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758CF5-3EA6-499F-86A8-A483CAF41C61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BAF1A2-602E-4802-AE1A-FF7AF42E350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cap="none" dirty="0"/>
            <a:t>Hydrogen’s role in storing renewable </a:t>
          </a:r>
          <a:r>
            <a:rPr lang="en-US" sz="2000" cap="none" dirty="0"/>
            <a:t>energy</a:t>
          </a:r>
          <a:r>
            <a:rPr lang="en-US" sz="1800" cap="none" dirty="0"/>
            <a:t> and ensuring grid stability.</a:t>
          </a:r>
        </a:p>
      </dgm:t>
    </dgm:pt>
    <dgm:pt modelId="{082F88C4-8B89-4A65-A3F7-CDD669307224}" type="parTrans" cxnId="{CCC2E6D8-BD74-4105-B6DF-9E39285C4AB3}">
      <dgm:prSet/>
      <dgm:spPr/>
      <dgm:t>
        <a:bodyPr/>
        <a:lstStyle/>
        <a:p>
          <a:endParaRPr lang="en-US"/>
        </a:p>
      </dgm:t>
    </dgm:pt>
    <dgm:pt modelId="{F998285A-EECE-4D12-9FA7-BA11CA72E805}" type="sibTrans" cxnId="{CCC2E6D8-BD74-4105-B6DF-9E39285C4AB3}">
      <dgm:prSet/>
      <dgm:spPr/>
      <dgm:t>
        <a:bodyPr/>
        <a:lstStyle/>
        <a:p>
          <a:endParaRPr lang="en-US"/>
        </a:p>
      </dgm:t>
    </dgm:pt>
    <dgm:pt modelId="{210E030A-6A30-4F20-B329-F7C07B1A19D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none" dirty="0"/>
            <a:t>Producing hydrogen when demand is low and using it when demand is high</a:t>
          </a:r>
          <a:r>
            <a:rPr lang="en-US" dirty="0"/>
            <a:t>.</a:t>
          </a:r>
        </a:p>
      </dgm:t>
    </dgm:pt>
    <dgm:pt modelId="{E992070B-9249-423E-81BF-A62ABA224A3C}" type="parTrans" cxnId="{CF8C3A04-B9E0-41C4-BD81-22B15A096F2F}">
      <dgm:prSet/>
      <dgm:spPr/>
      <dgm:t>
        <a:bodyPr/>
        <a:lstStyle/>
        <a:p>
          <a:endParaRPr lang="en-US"/>
        </a:p>
      </dgm:t>
    </dgm:pt>
    <dgm:pt modelId="{97BA137E-7CA7-4EB4-9A95-7D05080A9C99}" type="sibTrans" cxnId="{CF8C3A04-B9E0-41C4-BD81-22B15A096F2F}">
      <dgm:prSet/>
      <dgm:spPr/>
      <dgm:t>
        <a:bodyPr/>
        <a:lstStyle/>
        <a:p>
          <a:endParaRPr lang="en-US"/>
        </a:p>
      </dgm:t>
    </dgm:pt>
    <dgm:pt modelId="{3A7D7F7D-06F0-462C-849C-22C16D9D702A}" type="pres">
      <dgm:prSet presAssocID="{50758CF5-3EA6-499F-86A8-A483CAF41C61}" presName="root" presStyleCnt="0">
        <dgm:presLayoutVars>
          <dgm:dir/>
          <dgm:resizeHandles val="exact"/>
        </dgm:presLayoutVars>
      </dgm:prSet>
      <dgm:spPr/>
    </dgm:pt>
    <dgm:pt modelId="{53CBB42E-8CDF-4D60-AC70-B9A420D097D9}" type="pres">
      <dgm:prSet presAssocID="{54BAF1A2-602E-4802-AE1A-FF7AF42E350D}" presName="compNode" presStyleCnt="0"/>
      <dgm:spPr/>
    </dgm:pt>
    <dgm:pt modelId="{A9E84EEE-FD6A-444E-8956-58D84DF9071D}" type="pres">
      <dgm:prSet presAssocID="{54BAF1A2-602E-4802-AE1A-FF7AF42E350D}" presName="iconBgRect" presStyleLbl="bgShp" presStyleIdx="0" presStyleCnt="2"/>
      <dgm:spPr/>
    </dgm:pt>
    <dgm:pt modelId="{C68136E1-D897-4297-A403-3D7D5354B128}" type="pres">
      <dgm:prSet presAssocID="{54BAF1A2-602E-4802-AE1A-FF7AF42E350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nce"/>
        </a:ext>
      </dgm:extLst>
    </dgm:pt>
    <dgm:pt modelId="{10061104-57BD-4025-8371-2B9CE2AF38AB}" type="pres">
      <dgm:prSet presAssocID="{54BAF1A2-602E-4802-AE1A-FF7AF42E350D}" presName="spaceRect" presStyleCnt="0"/>
      <dgm:spPr/>
    </dgm:pt>
    <dgm:pt modelId="{9D4790B8-542F-48F0-8E21-9DAC7ECC5C2D}" type="pres">
      <dgm:prSet presAssocID="{54BAF1A2-602E-4802-AE1A-FF7AF42E350D}" presName="textRect" presStyleLbl="revTx" presStyleIdx="0" presStyleCnt="2" custScaleX="104620" custScaleY="148740">
        <dgm:presLayoutVars>
          <dgm:chMax val="1"/>
          <dgm:chPref val="1"/>
        </dgm:presLayoutVars>
      </dgm:prSet>
      <dgm:spPr/>
    </dgm:pt>
    <dgm:pt modelId="{EF5F2942-F9E9-4940-970F-F6987915A4D3}" type="pres">
      <dgm:prSet presAssocID="{F998285A-EECE-4D12-9FA7-BA11CA72E805}" presName="sibTrans" presStyleCnt="0"/>
      <dgm:spPr/>
    </dgm:pt>
    <dgm:pt modelId="{ABFA3AF7-7F21-4F24-A5AD-135562853CCC}" type="pres">
      <dgm:prSet presAssocID="{210E030A-6A30-4F20-B329-F7C07B1A19DF}" presName="compNode" presStyleCnt="0"/>
      <dgm:spPr/>
    </dgm:pt>
    <dgm:pt modelId="{BDA38093-A485-47C5-85F2-13CBD025CAB9}" type="pres">
      <dgm:prSet presAssocID="{210E030A-6A30-4F20-B329-F7C07B1A19DF}" presName="iconBgRect" presStyleLbl="bgShp" presStyleIdx="1" presStyleCnt="2"/>
      <dgm:spPr/>
    </dgm:pt>
    <dgm:pt modelId="{FDEC12A4-0677-4F9B-913A-F199BBF57630}" type="pres">
      <dgm:prSet presAssocID="{210E030A-6A30-4F20-B329-F7C07B1A19D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Čaša"/>
        </a:ext>
      </dgm:extLst>
    </dgm:pt>
    <dgm:pt modelId="{208187B8-6DF1-48F6-9F43-9A2D79B2AB92}" type="pres">
      <dgm:prSet presAssocID="{210E030A-6A30-4F20-B329-F7C07B1A19DF}" presName="spaceRect" presStyleCnt="0"/>
      <dgm:spPr/>
    </dgm:pt>
    <dgm:pt modelId="{3555CE4E-415F-4FCC-ADBD-CDE574FDF06F}" type="pres">
      <dgm:prSet presAssocID="{210E030A-6A30-4F20-B329-F7C07B1A19DF}" presName="textRect" presStyleLbl="revTx" presStyleIdx="1" presStyleCnt="2" custScaleX="90830" custScaleY="128964" custLinFactNeighborY="-12095">
        <dgm:presLayoutVars>
          <dgm:chMax val="1"/>
          <dgm:chPref val="1"/>
        </dgm:presLayoutVars>
      </dgm:prSet>
      <dgm:spPr/>
    </dgm:pt>
  </dgm:ptLst>
  <dgm:cxnLst>
    <dgm:cxn modelId="{CF8C3A04-B9E0-41C4-BD81-22B15A096F2F}" srcId="{50758CF5-3EA6-499F-86A8-A483CAF41C61}" destId="{210E030A-6A30-4F20-B329-F7C07B1A19DF}" srcOrd="1" destOrd="0" parTransId="{E992070B-9249-423E-81BF-A62ABA224A3C}" sibTransId="{97BA137E-7CA7-4EB4-9A95-7D05080A9C99}"/>
    <dgm:cxn modelId="{E905472D-9820-4D8B-A897-7640224A8381}" type="presOf" srcId="{210E030A-6A30-4F20-B329-F7C07B1A19DF}" destId="{3555CE4E-415F-4FCC-ADBD-CDE574FDF06F}" srcOrd="0" destOrd="0" presId="urn:microsoft.com/office/officeart/2018/5/layout/IconCircleLabelList"/>
    <dgm:cxn modelId="{276ECC53-9450-44E7-B4F6-788402D67177}" type="presOf" srcId="{54BAF1A2-602E-4802-AE1A-FF7AF42E350D}" destId="{9D4790B8-542F-48F0-8E21-9DAC7ECC5C2D}" srcOrd="0" destOrd="0" presId="urn:microsoft.com/office/officeart/2018/5/layout/IconCircleLabelList"/>
    <dgm:cxn modelId="{39285FB8-11F4-45FD-BE47-64EDEECC0E7C}" type="presOf" srcId="{50758CF5-3EA6-499F-86A8-A483CAF41C61}" destId="{3A7D7F7D-06F0-462C-849C-22C16D9D702A}" srcOrd="0" destOrd="0" presId="urn:microsoft.com/office/officeart/2018/5/layout/IconCircleLabelList"/>
    <dgm:cxn modelId="{CCC2E6D8-BD74-4105-B6DF-9E39285C4AB3}" srcId="{50758CF5-3EA6-499F-86A8-A483CAF41C61}" destId="{54BAF1A2-602E-4802-AE1A-FF7AF42E350D}" srcOrd="0" destOrd="0" parTransId="{082F88C4-8B89-4A65-A3F7-CDD669307224}" sibTransId="{F998285A-EECE-4D12-9FA7-BA11CA72E805}"/>
    <dgm:cxn modelId="{BF9C72E5-9F98-477C-9D3B-B577FF1F28A2}" type="presParOf" srcId="{3A7D7F7D-06F0-462C-849C-22C16D9D702A}" destId="{53CBB42E-8CDF-4D60-AC70-B9A420D097D9}" srcOrd="0" destOrd="0" presId="urn:microsoft.com/office/officeart/2018/5/layout/IconCircleLabelList"/>
    <dgm:cxn modelId="{B41B386B-5BD5-4686-99C9-AD1B03C805E7}" type="presParOf" srcId="{53CBB42E-8CDF-4D60-AC70-B9A420D097D9}" destId="{A9E84EEE-FD6A-444E-8956-58D84DF9071D}" srcOrd="0" destOrd="0" presId="urn:microsoft.com/office/officeart/2018/5/layout/IconCircleLabelList"/>
    <dgm:cxn modelId="{5C4EA062-47A4-4052-86DD-0CE8742CDBE7}" type="presParOf" srcId="{53CBB42E-8CDF-4D60-AC70-B9A420D097D9}" destId="{C68136E1-D897-4297-A403-3D7D5354B128}" srcOrd="1" destOrd="0" presId="urn:microsoft.com/office/officeart/2018/5/layout/IconCircleLabelList"/>
    <dgm:cxn modelId="{7A54B902-A7EC-42D9-9AAC-4E261AD01B15}" type="presParOf" srcId="{53CBB42E-8CDF-4D60-AC70-B9A420D097D9}" destId="{10061104-57BD-4025-8371-2B9CE2AF38AB}" srcOrd="2" destOrd="0" presId="urn:microsoft.com/office/officeart/2018/5/layout/IconCircleLabelList"/>
    <dgm:cxn modelId="{FF69F163-AC82-466C-BDB0-5C0EB792EFC5}" type="presParOf" srcId="{53CBB42E-8CDF-4D60-AC70-B9A420D097D9}" destId="{9D4790B8-542F-48F0-8E21-9DAC7ECC5C2D}" srcOrd="3" destOrd="0" presId="urn:microsoft.com/office/officeart/2018/5/layout/IconCircleLabelList"/>
    <dgm:cxn modelId="{88106AB3-B495-475F-919B-CBB67E9D043B}" type="presParOf" srcId="{3A7D7F7D-06F0-462C-849C-22C16D9D702A}" destId="{EF5F2942-F9E9-4940-970F-F6987915A4D3}" srcOrd="1" destOrd="0" presId="urn:microsoft.com/office/officeart/2018/5/layout/IconCircleLabelList"/>
    <dgm:cxn modelId="{1B07B025-8F14-478E-9575-973ECA9106EE}" type="presParOf" srcId="{3A7D7F7D-06F0-462C-849C-22C16D9D702A}" destId="{ABFA3AF7-7F21-4F24-A5AD-135562853CCC}" srcOrd="2" destOrd="0" presId="urn:microsoft.com/office/officeart/2018/5/layout/IconCircleLabelList"/>
    <dgm:cxn modelId="{D692B4DF-F426-4F1A-9E2F-7AFF519AB379}" type="presParOf" srcId="{ABFA3AF7-7F21-4F24-A5AD-135562853CCC}" destId="{BDA38093-A485-47C5-85F2-13CBD025CAB9}" srcOrd="0" destOrd="0" presId="urn:microsoft.com/office/officeart/2018/5/layout/IconCircleLabelList"/>
    <dgm:cxn modelId="{CD496228-F084-4835-95F5-806C2C849B74}" type="presParOf" srcId="{ABFA3AF7-7F21-4F24-A5AD-135562853CCC}" destId="{FDEC12A4-0677-4F9B-913A-F199BBF57630}" srcOrd="1" destOrd="0" presId="urn:microsoft.com/office/officeart/2018/5/layout/IconCircleLabelList"/>
    <dgm:cxn modelId="{5A3EDDC1-7079-4998-B0AC-A04FB00E21DA}" type="presParOf" srcId="{ABFA3AF7-7F21-4F24-A5AD-135562853CCC}" destId="{208187B8-6DF1-48F6-9F43-9A2D79B2AB92}" srcOrd="2" destOrd="0" presId="urn:microsoft.com/office/officeart/2018/5/layout/IconCircleLabelList"/>
    <dgm:cxn modelId="{F2348FAB-0711-4CCA-9573-ED6A5FA220EA}" type="presParOf" srcId="{ABFA3AF7-7F21-4F24-A5AD-135562853CCC}" destId="{3555CE4E-415F-4FCC-ADBD-CDE574FDF06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402117-F13F-4605-9DD4-154298B53638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EE267F4-ACF1-4CAC-8299-B3A5660F63BD}">
      <dgm:prSet/>
      <dgm:spPr/>
      <dgm:t>
        <a:bodyPr/>
        <a:lstStyle/>
        <a:p>
          <a:r>
            <a:rPr lang="en-US"/>
            <a:t>Slovenia’s involvement in the North Adriatic Hydrogen Valley with Italy and Croatia.</a:t>
          </a:r>
        </a:p>
      </dgm:t>
    </dgm:pt>
    <dgm:pt modelId="{F0CB760E-EB55-4841-AEAF-9A744AD30123}" type="parTrans" cxnId="{A3F58154-ADE6-4872-8EB4-B5B7DECE7BE1}">
      <dgm:prSet/>
      <dgm:spPr/>
      <dgm:t>
        <a:bodyPr/>
        <a:lstStyle/>
        <a:p>
          <a:endParaRPr lang="en-US"/>
        </a:p>
      </dgm:t>
    </dgm:pt>
    <dgm:pt modelId="{47D9A6A1-7C41-4165-92CB-B40C4448115D}" type="sibTrans" cxnId="{A3F58154-ADE6-4872-8EB4-B5B7DECE7BE1}">
      <dgm:prSet/>
      <dgm:spPr/>
      <dgm:t>
        <a:bodyPr/>
        <a:lstStyle/>
        <a:p>
          <a:endParaRPr lang="en-US"/>
        </a:p>
      </dgm:t>
    </dgm:pt>
    <dgm:pt modelId="{EFA98B79-FCC5-47D5-8B69-58C403BE0C07}">
      <dgm:prSet/>
      <dgm:spPr/>
      <dgm:t>
        <a:bodyPr/>
        <a:lstStyle/>
        <a:p>
          <a:r>
            <a:rPr lang="en-US"/>
            <a:t>Benefits of regional cooperation in building a hydrogen economy.</a:t>
          </a:r>
        </a:p>
      </dgm:t>
    </dgm:pt>
    <dgm:pt modelId="{AB20BE4C-D427-4AA0-AC16-57034D68225E}" type="parTrans" cxnId="{63758A92-ABF3-4B4A-B537-3BE083AAF2A1}">
      <dgm:prSet/>
      <dgm:spPr/>
      <dgm:t>
        <a:bodyPr/>
        <a:lstStyle/>
        <a:p>
          <a:endParaRPr lang="en-US"/>
        </a:p>
      </dgm:t>
    </dgm:pt>
    <dgm:pt modelId="{E25D17DF-568B-4868-964C-B94F04D26BBB}" type="sibTrans" cxnId="{63758A92-ABF3-4B4A-B537-3BE083AAF2A1}">
      <dgm:prSet/>
      <dgm:spPr/>
      <dgm:t>
        <a:bodyPr/>
        <a:lstStyle/>
        <a:p>
          <a:endParaRPr lang="en-US"/>
        </a:p>
      </dgm:t>
    </dgm:pt>
    <dgm:pt modelId="{A3A763C1-9AD7-4F78-A2AD-0C34661D9A0D}" type="pres">
      <dgm:prSet presAssocID="{CA402117-F13F-4605-9DD4-154298B53638}" presName="vert0" presStyleCnt="0">
        <dgm:presLayoutVars>
          <dgm:dir/>
          <dgm:animOne val="branch"/>
          <dgm:animLvl val="lvl"/>
        </dgm:presLayoutVars>
      </dgm:prSet>
      <dgm:spPr/>
    </dgm:pt>
    <dgm:pt modelId="{6A252EF9-4A4A-4B5A-92C8-C1AD029CCEE9}" type="pres">
      <dgm:prSet presAssocID="{AEE267F4-ACF1-4CAC-8299-B3A5660F63BD}" presName="thickLine" presStyleLbl="alignNode1" presStyleIdx="0" presStyleCnt="2"/>
      <dgm:spPr/>
    </dgm:pt>
    <dgm:pt modelId="{18DD7F0C-ABAC-4107-A123-4B7AEBC42FD5}" type="pres">
      <dgm:prSet presAssocID="{AEE267F4-ACF1-4CAC-8299-B3A5660F63BD}" presName="horz1" presStyleCnt="0"/>
      <dgm:spPr/>
    </dgm:pt>
    <dgm:pt modelId="{EABB3493-13B9-4344-9E30-8337E9800CB0}" type="pres">
      <dgm:prSet presAssocID="{AEE267F4-ACF1-4CAC-8299-B3A5660F63BD}" presName="tx1" presStyleLbl="revTx" presStyleIdx="0" presStyleCnt="2"/>
      <dgm:spPr/>
    </dgm:pt>
    <dgm:pt modelId="{63C72EC5-91C4-4C75-9724-9C7F8A6B2EFC}" type="pres">
      <dgm:prSet presAssocID="{AEE267F4-ACF1-4CAC-8299-B3A5660F63BD}" presName="vert1" presStyleCnt="0"/>
      <dgm:spPr/>
    </dgm:pt>
    <dgm:pt modelId="{B4561137-7945-4AB9-B197-7BDCB01E32B9}" type="pres">
      <dgm:prSet presAssocID="{EFA98B79-FCC5-47D5-8B69-58C403BE0C07}" presName="thickLine" presStyleLbl="alignNode1" presStyleIdx="1" presStyleCnt="2"/>
      <dgm:spPr/>
    </dgm:pt>
    <dgm:pt modelId="{08DD7ED2-82F1-482E-8DB1-ACAB699DBD84}" type="pres">
      <dgm:prSet presAssocID="{EFA98B79-FCC5-47D5-8B69-58C403BE0C07}" presName="horz1" presStyleCnt="0"/>
      <dgm:spPr/>
    </dgm:pt>
    <dgm:pt modelId="{71E3C591-36F0-4AEC-904D-8EF8D5325B5A}" type="pres">
      <dgm:prSet presAssocID="{EFA98B79-FCC5-47D5-8B69-58C403BE0C07}" presName="tx1" presStyleLbl="revTx" presStyleIdx="1" presStyleCnt="2"/>
      <dgm:spPr/>
    </dgm:pt>
    <dgm:pt modelId="{827D788D-20A0-4CE3-84E3-6F3F02E4B996}" type="pres">
      <dgm:prSet presAssocID="{EFA98B79-FCC5-47D5-8B69-58C403BE0C07}" presName="vert1" presStyleCnt="0"/>
      <dgm:spPr/>
    </dgm:pt>
  </dgm:ptLst>
  <dgm:cxnLst>
    <dgm:cxn modelId="{1D670D0A-94ED-49FE-BD3B-DE44BFBABED9}" type="presOf" srcId="{AEE267F4-ACF1-4CAC-8299-B3A5660F63BD}" destId="{EABB3493-13B9-4344-9E30-8337E9800CB0}" srcOrd="0" destOrd="0" presId="urn:microsoft.com/office/officeart/2008/layout/LinedList"/>
    <dgm:cxn modelId="{A3F58154-ADE6-4872-8EB4-B5B7DECE7BE1}" srcId="{CA402117-F13F-4605-9DD4-154298B53638}" destId="{AEE267F4-ACF1-4CAC-8299-B3A5660F63BD}" srcOrd="0" destOrd="0" parTransId="{F0CB760E-EB55-4841-AEAF-9A744AD30123}" sibTransId="{47D9A6A1-7C41-4165-92CB-B40C4448115D}"/>
    <dgm:cxn modelId="{8ED3EB7D-122C-4AA0-8795-A142471190F9}" type="presOf" srcId="{CA402117-F13F-4605-9DD4-154298B53638}" destId="{A3A763C1-9AD7-4F78-A2AD-0C34661D9A0D}" srcOrd="0" destOrd="0" presId="urn:microsoft.com/office/officeart/2008/layout/LinedList"/>
    <dgm:cxn modelId="{63758A92-ABF3-4B4A-B537-3BE083AAF2A1}" srcId="{CA402117-F13F-4605-9DD4-154298B53638}" destId="{EFA98B79-FCC5-47D5-8B69-58C403BE0C07}" srcOrd="1" destOrd="0" parTransId="{AB20BE4C-D427-4AA0-AC16-57034D68225E}" sibTransId="{E25D17DF-568B-4868-964C-B94F04D26BBB}"/>
    <dgm:cxn modelId="{F538E1A1-976F-4B0C-AAA8-BFDE1293E2D1}" type="presOf" srcId="{EFA98B79-FCC5-47D5-8B69-58C403BE0C07}" destId="{71E3C591-36F0-4AEC-904D-8EF8D5325B5A}" srcOrd="0" destOrd="0" presId="urn:microsoft.com/office/officeart/2008/layout/LinedList"/>
    <dgm:cxn modelId="{E87F9051-77C7-41A1-A967-B8B09086D5CA}" type="presParOf" srcId="{A3A763C1-9AD7-4F78-A2AD-0C34661D9A0D}" destId="{6A252EF9-4A4A-4B5A-92C8-C1AD029CCEE9}" srcOrd="0" destOrd="0" presId="urn:microsoft.com/office/officeart/2008/layout/LinedList"/>
    <dgm:cxn modelId="{B597864B-0DDC-4EA9-93CE-6BC5105BF720}" type="presParOf" srcId="{A3A763C1-9AD7-4F78-A2AD-0C34661D9A0D}" destId="{18DD7F0C-ABAC-4107-A123-4B7AEBC42FD5}" srcOrd="1" destOrd="0" presId="urn:microsoft.com/office/officeart/2008/layout/LinedList"/>
    <dgm:cxn modelId="{E469AC7B-A9D0-4D40-A1BE-0309B3EF7CD1}" type="presParOf" srcId="{18DD7F0C-ABAC-4107-A123-4B7AEBC42FD5}" destId="{EABB3493-13B9-4344-9E30-8337E9800CB0}" srcOrd="0" destOrd="0" presId="urn:microsoft.com/office/officeart/2008/layout/LinedList"/>
    <dgm:cxn modelId="{0C47A978-DF49-4FD7-B150-AA16E97DA6E7}" type="presParOf" srcId="{18DD7F0C-ABAC-4107-A123-4B7AEBC42FD5}" destId="{63C72EC5-91C4-4C75-9724-9C7F8A6B2EFC}" srcOrd="1" destOrd="0" presId="urn:microsoft.com/office/officeart/2008/layout/LinedList"/>
    <dgm:cxn modelId="{225C945C-17DC-4002-8BD6-1E1E7E4D7997}" type="presParOf" srcId="{A3A763C1-9AD7-4F78-A2AD-0C34661D9A0D}" destId="{B4561137-7945-4AB9-B197-7BDCB01E32B9}" srcOrd="2" destOrd="0" presId="urn:microsoft.com/office/officeart/2008/layout/LinedList"/>
    <dgm:cxn modelId="{EB3459BB-6EA0-41FB-9571-42FF1B3E243A}" type="presParOf" srcId="{A3A763C1-9AD7-4F78-A2AD-0C34661D9A0D}" destId="{08DD7ED2-82F1-482E-8DB1-ACAB699DBD84}" srcOrd="3" destOrd="0" presId="urn:microsoft.com/office/officeart/2008/layout/LinedList"/>
    <dgm:cxn modelId="{D4B50883-9DD4-49B5-B486-E090802E8F24}" type="presParOf" srcId="{08DD7ED2-82F1-482E-8DB1-ACAB699DBD84}" destId="{71E3C591-36F0-4AEC-904D-8EF8D5325B5A}" srcOrd="0" destOrd="0" presId="urn:microsoft.com/office/officeart/2008/layout/LinedList"/>
    <dgm:cxn modelId="{532230C0-208E-4527-9524-0D36DDD7DF7B}" type="presParOf" srcId="{08DD7ED2-82F1-482E-8DB1-ACAB699DBD84}" destId="{827D788D-20A0-4CE3-84E3-6F3F02E4B99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3BFCF-E0F7-4CFA-BF73-6DB3B12BE093}">
      <dsp:nvSpPr>
        <dsp:cNvPr id="0" name=""/>
        <dsp:cNvSpPr/>
      </dsp:nvSpPr>
      <dsp:spPr>
        <a:xfrm>
          <a:off x="0" y="707288"/>
          <a:ext cx="7886700" cy="13057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A2AFBB-44D3-4BF4-96C2-B7368EA2E9DB}">
      <dsp:nvSpPr>
        <dsp:cNvPr id="0" name=""/>
        <dsp:cNvSpPr/>
      </dsp:nvSpPr>
      <dsp:spPr>
        <a:xfrm>
          <a:off x="394993" y="1001085"/>
          <a:ext cx="718169" cy="7181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D1008-8514-4BB1-8D7B-70B3D175BDAE}">
      <dsp:nvSpPr>
        <dsp:cNvPr id="0" name=""/>
        <dsp:cNvSpPr/>
      </dsp:nvSpPr>
      <dsp:spPr>
        <a:xfrm>
          <a:off x="1508156" y="707288"/>
          <a:ext cx="6378543" cy="130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93" tIns="138193" rIns="138193" bIns="13819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Slovenia’s potential for green hydrogen using renewable resources like solar, wind, and hydro power.</a:t>
          </a:r>
        </a:p>
      </dsp:txBody>
      <dsp:txXfrm>
        <a:off x="1508156" y="707288"/>
        <a:ext cx="6378543" cy="1305763"/>
      </dsp:txXfrm>
    </dsp:sp>
    <dsp:sp modelId="{9650FBD5-28C0-4EE4-AB02-0D77CC0147F6}">
      <dsp:nvSpPr>
        <dsp:cNvPr id="0" name=""/>
        <dsp:cNvSpPr/>
      </dsp:nvSpPr>
      <dsp:spPr>
        <a:xfrm>
          <a:off x="0" y="2339492"/>
          <a:ext cx="7886700" cy="13057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9206F4-A9D1-4822-B16D-C22F8D120AA1}">
      <dsp:nvSpPr>
        <dsp:cNvPr id="0" name=""/>
        <dsp:cNvSpPr/>
      </dsp:nvSpPr>
      <dsp:spPr>
        <a:xfrm>
          <a:off x="394993" y="2633289"/>
          <a:ext cx="718169" cy="7181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7B1961-6F2B-4E5D-9D8E-3318C7B2B1D3}">
      <dsp:nvSpPr>
        <dsp:cNvPr id="0" name=""/>
        <dsp:cNvSpPr/>
      </dsp:nvSpPr>
      <dsp:spPr>
        <a:xfrm>
          <a:off x="1508156" y="2339492"/>
          <a:ext cx="6378543" cy="130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93" tIns="138193" rIns="138193" bIns="13819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B</a:t>
          </a:r>
          <a:r>
            <a:rPr lang="en-US" sz="2400" kern="1200"/>
            <a:t>enefits of green hydrogen for sustainability and job creation.</a:t>
          </a:r>
        </a:p>
      </dsp:txBody>
      <dsp:txXfrm>
        <a:off x="1508156" y="2339492"/>
        <a:ext cx="6378543" cy="13057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84EEE-FD6A-444E-8956-58D84DF9071D}">
      <dsp:nvSpPr>
        <dsp:cNvPr id="0" name=""/>
        <dsp:cNvSpPr/>
      </dsp:nvSpPr>
      <dsp:spPr>
        <a:xfrm>
          <a:off x="780553" y="310436"/>
          <a:ext cx="2161687" cy="21616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136E1-D897-4297-A403-3D7D5354B128}">
      <dsp:nvSpPr>
        <dsp:cNvPr id="0" name=""/>
        <dsp:cNvSpPr/>
      </dsp:nvSpPr>
      <dsp:spPr>
        <a:xfrm>
          <a:off x="1241240" y="771124"/>
          <a:ext cx="1240312" cy="1240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790B8-542F-48F0-8E21-9DAC7ECC5C2D}">
      <dsp:nvSpPr>
        <dsp:cNvPr id="0" name=""/>
        <dsp:cNvSpPr/>
      </dsp:nvSpPr>
      <dsp:spPr>
        <a:xfrm>
          <a:off x="7661" y="2969973"/>
          <a:ext cx="3707471" cy="1070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cap="none" dirty="0"/>
            <a:t>Hydrogen’s role in storing renewable </a:t>
          </a:r>
          <a:r>
            <a:rPr lang="en-US" sz="2000" kern="1200" cap="none" dirty="0"/>
            <a:t>energy</a:t>
          </a:r>
          <a:r>
            <a:rPr lang="en-US" sz="1800" kern="1200" cap="none" dirty="0"/>
            <a:t> and ensuring grid stability.</a:t>
          </a:r>
        </a:p>
      </dsp:txBody>
      <dsp:txXfrm>
        <a:off x="7661" y="2969973"/>
        <a:ext cx="3707471" cy="1070928"/>
      </dsp:txXfrm>
    </dsp:sp>
    <dsp:sp modelId="{BDA38093-A485-47C5-85F2-13CBD025CAB9}">
      <dsp:nvSpPr>
        <dsp:cNvPr id="0" name=""/>
        <dsp:cNvSpPr/>
      </dsp:nvSpPr>
      <dsp:spPr>
        <a:xfrm>
          <a:off x="5026320" y="346033"/>
          <a:ext cx="2161687" cy="21616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EC12A4-0677-4F9B-913A-F199BBF57630}">
      <dsp:nvSpPr>
        <dsp:cNvPr id="0" name=""/>
        <dsp:cNvSpPr/>
      </dsp:nvSpPr>
      <dsp:spPr>
        <a:xfrm>
          <a:off x="5487007" y="806721"/>
          <a:ext cx="1240312" cy="1240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5CE4E-415F-4FCC-ADBD-CDE574FDF06F}">
      <dsp:nvSpPr>
        <dsp:cNvPr id="0" name=""/>
        <dsp:cNvSpPr/>
      </dsp:nvSpPr>
      <dsp:spPr>
        <a:xfrm>
          <a:off x="4497769" y="2989679"/>
          <a:ext cx="3218788" cy="928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cap="none" dirty="0"/>
            <a:t>Producing hydrogen when demand is low and using it when demand is high</a:t>
          </a:r>
          <a:r>
            <a:rPr lang="en-US" sz="1800" kern="1200" dirty="0"/>
            <a:t>.</a:t>
          </a:r>
        </a:p>
      </dsp:txBody>
      <dsp:txXfrm>
        <a:off x="4497769" y="2989679"/>
        <a:ext cx="3218788" cy="9285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52EF9-4A4A-4B5A-92C8-C1AD029CCEE9}">
      <dsp:nvSpPr>
        <dsp:cNvPr id="0" name=""/>
        <dsp:cNvSpPr/>
      </dsp:nvSpPr>
      <dsp:spPr>
        <a:xfrm>
          <a:off x="0" y="0"/>
          <a:ext cx="290418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ABB3493-13B9-4344-9E30-8337E9800CB0}">
      <dsp:nvSpPr>
        <dsp:cNvPr id="0" name=""/>
        <dsp:cNvSpPr/>
      </dsp:nvSpPr>
      <dsp:spPr>
        <a:xfrm>
          <a:off x="0" y="0"/>
          <a:ext cx="2904183" cy="184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Slovenia’s involvement in the North Adriatic Hydrogen Valley with Italy and Croatia.</a:t>
          </a:r>
        </a:p>
      </dsp:txBody>
      <dsp:txXfrm>
        <a:off x="0" y="0"/>
        <a:ext cx="2904183" cy="1847088"/>
      </dsp:txXfrm>
    </dsp:sp>
    <dsp:sp modelId="{B4561137-7945-4AB9-B197-7BDCB01E32B9}">
      <dsp:nvSpPr>
        <dsp:cNvPr id="0" name=""/>
        <dsp:cNvSpPr/>
      </dsp:nvSpPr>
      <dsp:spPr>
        <a:xfrm>
          <a:off x="0" y="1847088"/>
          <a:ext cx="290418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E3C591-36F0-4AEC-904D-8EF8D5325B5A}">
      <dsp:nvSpPr>
        <dsp:cNvPr id="0" name=""/>
        <dsp:cNvSpPr/>
      </dsp:nvSpPr>
      <dsp:spPr>
        <a:xfrm>
          <a:off x="0" y="1847088"/>
          <a:ext cx="2904183" cy="184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Benefits of regional cooperation in building a hydrogen economy.</a:t>
          </a:r>
        </a:p>
      </dsp:txBody>
      <dsp:txXfrm>
        <a:off x="0" y="1847088"/>
        <a:ext cx="2904183" cy="1847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EDE6A-1DB1-41D6-91FB-F8BF89AAE293}" type="datetimeFigureOut">
              <a:rPr lang="sl-SI" smtClean="0"/>
              <a:t>11. 11. 2024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CC257-4B38-4739-8538-65832D3C56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4282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Good morning everyone,</a:t>
            </a:r>
            <a:endParaRPr lang="sl-S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sl-S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l-SI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My</a:t>
            </a:r>
            <a:r>
              <a:rPr lang="sl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name iz Brigita Habjan Štolfa, 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Thank you for </a:t>
            </a:r>
            <a:r>
              <a:rPr lang="sl-SI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invitation</a:t>
            </a:r>
            <a:r>
              <a:rPr lang="sl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It’s a privilege to speak on behalf of the Northern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Primorska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Chamber of Commerce and Industry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about the role of hydrogen in transforming our industries and driving economic growth in Slovenia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sl-S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sl-S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CC257-4B38-4739-8538-65832D3C5631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7160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closing, hydrogen represents a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unique opportunity for Slovenia to lead in Europe’s green transition. </a:t>
            </a:r>
            <a:endParaRPr lang="sl-SI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By focusing on green hydrogen production, investing in infrastructure, and supporting industrial and transportation applications, </a:t>
            </a:r>
            <a:endParaRPr lang="sl-S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Slovenia can harness hydrogen’s potential to build a more sustainable, resilient, and competitive economy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sl-S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sl-S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Through initiatives like the North Adriatic Hydrogen Valley, we can collaborate across borders and create an integrated hydrogen ecosystem that positions Slovenia at the forefront of Europe’s hydrogen future. </a:t>
            </a:r>
            <a:endParaRPr lang="sl-S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l-S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Thank you, and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look forward to exploring these opportunities together.</a:t>
            </a:r>
            <a:endParaRPr lang="sl-SI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CC257-4B38-4739-8538-65832D3C5631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845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Slovenian Chamber of Commerce and Industry (SCCI)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recognises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hydrogen technologies as one of the key potential technologies </a:t>
            </a:r>
            <a:endParaRPr lang="sl-SI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achieving climate neutrality and transforming industry in line with the requirements of the green transition.</a:t>
            </a:r>
            <a:endParaRPr lang="sl-SI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l-SI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Today, I’ll outline how Slovenia can embrace </a:t>
            </a:r>
            <a:r>
              <a:rPr lang="en-GB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hydrogen as a powerful force 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sustainable industry and </a:t>
            </a:r>
            <a:r>
              <a:rPr lang="en-GB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economic resilience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sl-SI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l-SI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I’ll focus on </a:t>
            </a:r>
            <a:r>
              <a:rPr lang="en-GB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three areas: </a:t>
            </a:r>
            <a:endParaRPr lang="sl-SI" sz="1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production and infrastructure, </a:t>
            </a:r>
            <a:endParaRPr lang="sl-SI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industrial applications, </a:t>
            </a:r>
            <a:endParaRPr lang="sl-SI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regional positioning as part of the </a:t>
            </a:r>
            <a:r>
              <a:rPr lang="en-GB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North Adriatic Hydrogen Valley.</a:t>
            </a:r>
            <a:endParaRPr lang="sl-SI" sz="1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CC257-4B38-4739-8538-65832D3C5631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0237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First, let’s consider Slovenia’s potential for producing green hydrogen. </a:t>
            </a:r>
            <a:endParaRPr lang="sl-SI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we transition away from fossil fuels, the ability to produce hydrogen from renewable sources, such as hydro, solar, and wind, </a:t>
            </a:r>
            <a:endParaRPr lang="sl-SI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offers Slovenia an opportunity to become a regional leader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sl-SI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Green hydrogen can help Slovenia meet its climate goals and create a new industry with high-quality jobs.</a:t>
            </a:r>
            <a:endParaRPr lang="sl-SI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sl-SI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Our access to renewable resources and Slovenia’s technical and engineering expertise are major assets here. </a:t>
            </a:r>
            <a:endParaRPr lang="sl-SI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the right incentives, Slovenia can establish itself as a central player in the European hydrogen supply chain. </a:t>
            </a:r>
            <a:endParaRPr lang="sl-SI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Investments in electrolysis technology and renewable energy sources could allow Slovenia not only to produce enough green hydrogen for domestic needs but also to export it to </a:t>
            </a:r>
            <a:r>
              <a:rPr lang="en-GB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neighboring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countries.</a:t>
            </a:r>
            <a:endParaRPr lang="sl-SI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CC257-4B38-4739-8538-65832D3C5631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2447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Next, we need to </a:t>
            </a:r>
            <a:r>
              <a:rPr lang="en-GB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address infrastructure. </a:t>
            </a:r>
            <a:endParaRPr lang="sl-SI" sz="1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Establishing hydrogen </a:t>
            </a:r>
            <a:r>
              <a:rPr lang="en-GB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refueling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stations and pipelines within Slovenia and across the North Adriatic region </a:t>
            </a:r>
            <a:r>
              <a:rPr lang="en-GB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 essential. </a:t>
            </a:r>
            <a:endParaRPr lang="sl-SI" sz="1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infrastructure would </a:t>
            </a:r>
            <a:r>
              <a:rPr lang="en-GB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enable broader hydrogen adoption in both public and commercial transport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sl-SI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Slovenia’s central location at the heart of Europe </a:t>
            </a:r>
            <a:r>
              <a:rPr lang="en-GB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makes it an ideal hub for hydrogen transit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connecting </a:t>
            </a:r>
            <a:r>
              <a:rPr lang="en-GB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Central Europe with the Mediterranean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sl-SI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sl-SI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Through regional cooperation with Italy and Croatia, we can create an interconnected hydrogen infrastructure that aligns with the EU’s vision for a Hydrogen Backbone network. </a:t>
            </a:r>
            <a:endParaRPr lang="sl-SI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part of the North Adriatic Hydrogen Valley initiative, </a:t>
            </a:r>
            <a:r>
              <a:rPr lang="en-GB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Slovenia has the chance to lead in hydrogen distribution and logistics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creating a new economic ecosystem that supports local industries and attracts international partners.</a:t>
            </a:r>
            <a:endParaRPr lang="sl-SI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CC257-4B38-4739-8538-65832D3C5631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7516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Hydrogen is particularly promising for Slovenia’s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industrial sector, especially in energy-intensive industries like steel, cement, and chemicals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where it can be used to replace fossil fuels. </a:t>
            </a:r>
            <a:endParaRPr lang="sl-S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By switching to hydrogen, these industries can significantly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reduce emissions and become more competitive in global markets 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that are increasingly demanding low-carbon products.</a:t>
            </a:r>
            <a:endParaRPr lang="sl-S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sl-S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instance, the steel industry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can utilize hydrogen in steel production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which would not only reduce emissions but also enhance Slovenia’s competitiveness in the EU’s carbon-neutral marketplace. </a:t>
            </a:r>
            <a:endParaRPr lang="sl-S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Early adopters in Slovenia will likely enjoy a competitive edge, particularly as the EU moves towards more stringent carbon regulations and a green economy.</a:t>
            </a:r>
            <a:endParaRPr lang="sl-S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CC257-4B38-4739-8538-65832D3C5631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2128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Hydrogen can also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transform transportation in Slovenia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sl-S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While electric vehicles are part of the solution,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hydrogen fuel cells offer greater range and shorter </a:t>
            </a:r>
            <a:r>
              <a:rPr lang="en-GB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refueling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times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especially for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heavy-duty and long-haul vehicles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sl-S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Hydrogen-powered buses, trucks, and trains are particularly promising for Slovenia’s mountainous regions and longer routes.</a:t>
            </a:r>
            <a:endParaRPr lang="sl-S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sl-S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Establishing a network of hydrogen </a:t>
            </a:r>
            <a:r>
              <a:rPr lang="en-GB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refueling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stations along key routes 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would make hydrogen-powered transport viable, reducing emissions in public and commercial transport sectors and aligning with EU sustainability targets. </a:t>
            </a:r>
            <a:endParaRPr lang="sl-S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By investing in this infrastructure, Slovenia can also attract companies involved in hydrogen mobility, building a new sector within our economy.</a:t>
            </a:r>
            <a:endParaRPr lang="sl-S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CC257-4B38-4739-8538-65832D3C5631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0109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Hydrogen also offers an efficient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way to store renewable energy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which is crucial for grid stability. </a:t>
            </a:r>
            <a:endParaRPr lang="sl-S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By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converting surplus renewable energy into hydrogen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Slovenia can build a more resilient energy grid. </a:t>
            </a:r>
            <a:endParaRPr lang="sl-S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Stored hydrogen can be used during peak demand times, reducing reliance on imported energy and enhancing energy independence.</a:t>
            </a:r>
            <a:endParaRPr lang="sl-S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sl-S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Hydrogen’s role as an energy storage solution can provide stability to our grid, helping Slovenia manage renewable energy more effectively and achieve its goal of energy self-sufficiency.</a:t>
            </a:r>
            <a:endParaRPr lang="sl-S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CC257-4B38-4739-8538-65832D3C5631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5892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Slovenia</a:t>
            </a:r>
            <a:r>
              <a:rPr lang="sl-SI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sl-SI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Northerm</a:t>
            </a:r>
            <a:r>
              <a:rPr lang="sl-SI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l-SI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Primroska</a:t>
            </a:r>
            <a:r>
              <a:rPr lang="sl-SI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l-SI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region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is part of the North Adriatic Hydrogen Valley 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(NAHV), </a:t>
            </a:r>
            <a:endParaRPr lang="sl-S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transnational initiative that fosters collaboration between Slovenia, Italy, and Croatia. </a:t>
            </a:r>
            <a:endParaRPr lang="sl-S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partnership provides an excellent opportunity for Slovenia to learn from and collaborate with our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neighbors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pooling resources to drive innovation in hydrogen technology and infrastructure.</a:t>
            </a:r>
            <a:endParaRPr lang="sl-S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sl-S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Hydrogen Valley initiative supports knowledge exchange, collaborative projects, and shared investment, creating a robust ecosystem that spans national borders. </a:t>
            </a:r>
            <a:endParaRPr lang="sl-S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By aligning our policies and investments, we can make the North Adriatic region a European leader in hydrogen.</a:t>
            </a:r>
            <a:endParaRPr lang="sl-S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CC257-4B38-4739-8538-65832D3C5631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7430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fully embrace hydrogen, we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need investment in research, technology, and infrastructure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sl-S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Slovenia’s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strong educational institutions and skilled workforce 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are assets that can attract international partnerships. </a:t>
            </a:r>
            <a:endParaRPr lang="sl-S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can leverage our engineering talent and research facilities to foster hydrogen innovation, from production and storage solutions to specialized industrial applications.</a:t>
            </a:r>
            <a:endParaRPr lang="sl-S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sl-S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 the same time, government incentives and policies that support green hydrogen production, such as subsidies, tax benefits, and R&amp;D funding, can create a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favorable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environment for investors. </a:t>
            </a:r>
            <a:endParaRPr lang="sl-S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By acting now, we can establish Slovenia as a regional hub for hydrogen technology development.</a:t>
            </a:r>
            <a:endParaRPr lang="sl-SI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CC257-4B38-4739-8538-65832D3C5631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257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9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7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1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8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0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56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57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0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72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7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4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6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akers with solution on shelf in lab">
            <a:extLst>
              <a:ext uri="{FF2B5EF4-FFF2-40B4-BE49-F238E27FC236}">
                <a16:creationId xmlns:a16="http://schemas.microsoft.com/office/drawing/2014/main" id="{DE03A3D1-EB7E-7A24-F3BF-C1F8803665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882" r="21838" b="-1"/>
          <a:stretch/>
        </p:blipFill>
        <p:spPr>
          <a:xfrm>
            <a:off x="4612195" y="0"/>
            <a:ext cx="6501384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7450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771" y="813216"/>
            <a:ext cx="3862886" cy="3525974"/>
          </a:xfrm>
        </p:spPr>
        <p:txBody>
          <a:bodyPr anchor="b">
            <a:normAutofit/>
          </a:bodyPr>
          <a:lstStyle/>
          <a:p>
            <a:pPr algn="l"/>
            <a:r>
              <a:rPr lang="en-US" sz="3200" dirty="0"/>
              <a:t>Panel</a:t>
            </a:r>
            <a:r>
              <a:rPr lang="sl-SI" sz="3200" dirty="0"/>
              <a:t> 1</a:t>
            </a:r>
            <a:br>
              <a:rPr lang="sl-SI" sz="3200" dirty="0"/>
            </a:br>
            <a:r>
              <a:rPr lang="en-US" sz="3200" dirty="0"/>
              <a:t>Industry Goes Hydrogen</a:t>
            </a:r>
            <a:br>
              <a:rPr lang="en-US" sz="3200" dirty="0"/>
            </a:br>
            <a:br>
              <a:rPr lang="sl-SI" sz="3200" dirty="0"/>
            </a:br>
            <a:r>
              <a:rPr lang="en-US" sz="3200" b="1" dirty="0"/>
              <a:t>Hydrogen in Industry</a:t>
            </a:r>
            <a:r>
              <a:rPr lang="en-US" sz="3200" dirty="0"/>
              <a:t>: Opportunities for Slovenia's Economy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035" y="4814356"/>
            <a:ext cx="2122165" cy="349390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/>
              <a:t>Brigita Habjan Štolfa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Slika 16" descr="Slika, ki vsebuje besede besedilo, pisava, posnetek zaslona, oblikovanje&#10;&#10;Opis je samodejno ustvarjen">
            <a:extLst>
              <a:ext uri="{FF2B5EF4-FFF2-40B4-BE49-F238E27FC236}">
                <a16:creationId xmlns:a16="http://schemas.microsoft.com/office/drawing/2014/main" id="{8929A1AA-5BFB-ECC8-BD8D-9ECE7088B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832" y="5163746"/>
            <a:ext cx="1785265" cy="1405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emical formulae are written on paper">
            <a:extLst>
              <a:ext uri="{FF2B5EF4-FFF2-40B4-BE49-F238E27FC236}">
                <a16:creationId xmlns:a16="http://schemas.microsoft.com/office/drawing/2014/main" id="{4D69717D-C9D5-E1F6-16C0-82E7F758F4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141" r="31534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anchor="b">
            <a:normAutofit/>
          </a:bodyPr>
          <a:lstStyle/>
          <a:p>
            <a:r>
              <a:rPr lang="sl-SI" sz="3600" dirty="0" err="1"/>
              <a:t>Conclusion</a:t>
            </a:r>
            <a:endParaRPr lang="sl-SI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319" y="2718053"/>
            <a:ext cx="6383738" cy="3406975"/>
          </a:xfrm>
        </p:spPr>
        <p:txBody>
          <a:bodyPr anchor="t">
            <a:normAutofit/>
          </a:bodyPr>
          <a:lstStyle/>
          <a:p>
            <a:r>
              <a:rPr lang="en-US" dirty="0"/>
              <a:t>Summary of key points: green hydrogen production, infrastructure, industrial applications, and North Adriatic Hydrogen Valley.</a:t>
            </a:r>
          </a:p>
          <a:p>
            <a:r>
              <a:rPr lang="en-US" dirty="0"/>
              <a:t>Slovenia’s opportunity to lead in hydrogen and contribute to Europe’s green transition.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9D86B5-C0E6-F030-36B4-61581FBCC9D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24877" r="16850"/>
          <a:stretch/>
        </p:blipFill>
        <p:spPr>
          <a:xfrm>
            <a:off x="4348386" y="-10388"/>
            <a:ext cx="4795614" cy="51434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510" y="1521674"/>
            <a:ext cx="3602727" cy="1633382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000000"/>
                </a:solidFill>
              </a:rPr>
              <a:t>Introduction to Hydrogen in Slovenia’s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748" y="3032137"/>
            <a:ext cx="3968252" cy="2780188"/>
          </a:xfrm>
        </p:spPr>
        <p:txBody>
          <a:bodyPr anchor="ctr">
            <a:normAutofit/>
          </a:bodyPr>
          <a:lstStyle/>
          <a:p>
            <a:r>
              <a:rPr lang="sl-SI" sz="2400" dirty="0">
                <a:solidFill>
                  <a:srgbClr val="000000"/>
                </a:solidFill>
              </a:rPr>
              <a:t>I</a:t>
            </a:r>
            <a:r>
              <a:rPr lang="en-US" sz="2400" dirty="0" err="1">
                <a:solidFill>
                  <a:srgbClr val="000000"/>
                </a:solidFill>
              </a:rPr>
              <a:t>mportance</a:t>
            </a:r>
            <a:r>
              <a:rPr lang="en-US" sz="2400" dirty="0">
                <a:solidFill>
                  <a:srgbClr val="000000"/>
                </a:solidFill>
              </a:rPr>
              <a:t> of hydrogen in reducing carbon emissions.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Slovenia’s goals for green energy and how hydrogen fits within these goals.</a:t>
            </a:r>
          </a:p>
        </p:txBody>
      </p:sp>
      <p:pic>
        <p:nvPicPr>
          <p:cNvPr id="4" name="Slika 3" descr="Slika, ki vsebuje besede besedilo, pisava, posnetek zaslona, oblikovanje&#10;&#10;Opis je samodejno ustvarjen">
            <a:extLst>
              <a:ext uri="{FF2B5EF4-FFF2-40B4-BE49-F238E27FC236}">
                <a16:creationId xmlns:a16="http://schemas.microsoft.com/office/drawing/2014/main" id="{463256AF-AB60-1DF1-6E59-61A0FD8689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3999" y="5667469"/>
            <a:ext cx="1371181" cy="10792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7188"/>
            <a:ext cx="7886700" cy="1133499"/>
          </a:xfrm>
        </p:spPr>
        <p:txBody>
          <a:bodyPr>
            <a:normAutofit/>
          </a:bodyPr>
          <a:lstStyle/>
          <a:p>
            <a:pPr algn="ctr"/>
            <a:r>
              <a:rPr lang="sl-SI" sz="3800"/>
              <a:t>Green Hydrogen Production Potential</a:t>
            </a:r>
          </a:p>
        </p:txBody>
      </p:sp>
      <p:pic>
        <p:nvPicPr>
          <p:cNvPr id="4" name="Slika 3" descr="Slika, ki vsebuje besede besedilo, pisava, posnetek zaslona, oblikovanje&#10;&#10;Opis je samodejno ustvarjen">
            <a:extLst>
              <a:ext uri="{FF2B5EF4-FFF2-40B4-BE49-F238E27FC236}">
                <a16:creationId xmlns:a16="http://schemas.microsoft.com/office/drawing/2014/main" id="{E5B8474B-7C01-9678-2585-7609EE37A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" y="5742774"/>
            <a:ext cx="1346746" cy="1060019"/>
          </a:xfrm>
          <a:prstGeom prst="rect">
            <a:avLst/>
          </a:prstGeom>
        </p:spPr>
      </p:pic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B6716048-B426-E690-6D92-FCCB993446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531017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lue painted factory">
            <a:extLst>
              <a:ext uri="{FF2B5EF4-FFF2-40B4-BE49-F238E27FC236}">
                <a16:creationId xmlns:a16="http://schemas.microsoft.com/office/drawing/2014/main" id="{F878BDA8-B796-9368-2C27-6DBA155B45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608" r="17112" b="-1"/>
          <a:stretch/>
        </p:blipFill>
        <p:spPr>
          <a:xfrm>
            <a:off x="2961226" y="-9144"/>
            <a:ext cx="6501384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19" y="1161288"/>
            <a:ext cx="4496881" cy="1124712"/>
          </a:xfrm>
        </p:spPr>
        <p:txBody>
          <a:bodyPr anchor="b">
            <a:normAutofit/>
          </a:bodyPr>
          <a:lstStyle/>
          <a:p>
            <a:r>
              <a:rPr lang="sl-SI" sz="2800" dirty="0" err="1"/>
              <a:t>Infrastructure</a:t>
            </a:r>
            <a:r>
              <a:rPr lang="sl-SI" sz="2800" dirty="0"/>
              <a:t> </a:t>
            </a:r>
            <a:r>
              <a:rPr lang="sl-SI" sz="2800" dirty="0" err="1"/>
              <a:t>Development</a:t>
            </a:r>
            <a:r>
              <a:rPr lang="sl-SI" sz="2800" dirty="0"/>
              <a:t> </a:t>
            </a:r>
            <a:r>
              <a:rPr lang="sl-SI" sz="2800" dirty="0" err="1"/>
              <a:t>for</a:t>
            </a:r>
            <a:r>
              <a:rPr lang="sl-SI" sz="2800" dirty="0"/>
              <a:t> </a:t>
            </a:r>
            <a:r>
              <a:rPr lang="sl-SI" sz="2800" dirty="0" err="1"/>
              <a:t>Hydrogen</a:t>
            </a:r>
            <a:endParaRPr lang="sl-SI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318" y="2718054"/>
            <a:ext cx="4496881" cy="2802890"/>
          </a:xfrm>
        </p:spPr>
        <p:txBody>
          <a:bodyPr anchor="t">
            <a:normAutofit/>
          </a:bodyPr>
          <a:lstStyle/>
          <a:p>
            <a:r>
              <a:rPr lang="sl-SI" sz="2400" dirty="0" err="1"/>
              <a:t>Importance</a:t>
            </a:r>
            <a:r>
              <a:rPr lang="sl-SI" sz="2400" dirty="0"/>
              <a:t> </a:t>
            </a:r>
            <a:r>
              <a:rPr lang="sl-SI" sz="2400" dirty="0" err="1"/>
              <a:t>of</a:t>
            </a:r>
            <a:r>
              <a:rPr lang="sl-SI" sz="2400" dirty="0"/>
              <a:t> </a:t>
            </a:r>
            <a:r>
              <a:rPr lang="sl-SI" sz="2400" dirty="0" err="1"/>
              <a:t>establishing</a:t>
            </a:r>
            <a:r>
              <a:rPr lang="sl-SI" sz="2400" dirty="0"/>
              <a:t> </a:t>
            </a:r>
            <a:r>
              <a:rPr lang="sl-SI" sz="2400" dirty="0" err="1"/>
              <a:t>hydrogen</a:t>
            </a:r>
            <a:r>
              <a:rPr lang="sl-SI" sz="2400" dirty="0"/>
              <a:t> </a:t>
            </a:r>
            <a:r>
              <a:rPr lang="sl-SI" sz="2400" dirty="0" err="1"/>
              <a:t>refueling</a:t>
            </a:r>
            <a:r>
              <a:rPr lang="sl-SI" sz="2400" dirty="0"/>
              <a:t> </a:t>
            </a:r>
            <a:r>
              <a:rPr lang="sl-SI" sz="2400" dirty="0" err="1"/>
              <a:t>stations</a:t>
            </a:r>
            <a:r>
              <a:rPr lang="sl-SI" sz="2400" dirty="0"/>
              <a:t> </a:t>
            </a:r>
            <a:r>
              <a:rPr lang="sl-SI" sz="2400" dirty="0" err="1"/>
              <a:t>and</a:t>
            </a:r>
            <a:r>
              <a:rPr lang="sl-SI" sz="2400" dirty="0"/>
              <a:t> </a:t>
            </a:r>
            <a:r>
              <a:rPr lang="sl-SI" sz="2400" dirty="0" err="1"/>
              <a:t>pipelines</a:t>
            </a:r>
            <a:r>
              <a:rPr lang="sl-SI" sz="2400" dirty="0"/>
              <a:t>.</a:t>
            </a:r>
          </a:p>
          <a:p>
            <a:endParaRPr lang="sl-SI" sz="2400" dirty="0"/>
          </a:p>
          <a:p>
            <a:r>
              <a:rPr lang="sl-SI" sz="2400" dirty="0" err="1"/>
              <a:t>Slovenia’s</a:t>
            </a:r>
            <a:r>
              <a:rPr lang="sl-SI" sz="2400" dirty="0"/>
              <a:t> </a:t>
            </a:r>
            <a:r>
              <a:rPr lang="sl-SI" sz="2400" dirty="0" err="1"/>
              <a:t>strategic</a:t>
            </a:r>
            <a:r>
              <a:rPr lang="sl-SI" sz="2400" dirty="0"/>
              <a:t> </a:t>
            </a:r>
            <a:r>
              <a:rPr lang="sl-SI" sz="2400" dirty="0" err="1"/>
              <a:t>position</a:t>
            </a:r>
            <a:r>
              <a:rPr lang="sl-SI" sz="2400" dirty="0"/>
              <a:t> as a </a:t>
            </a:r>
            <a:r>
              <a:rPr lang="sl-SI" sz="2400" dirty="0" err="1"/>
              <a:t>transit</a:t>
            </a:r>
            <a:r>
              <a:rPr lang="sl-SI" sz="2400" dirty="0"/>
              <a:t> hub </a:t>
            </a:r>
            <a:r>
              <a:rPr lang="sl-SI" sz="2400" dirty="0" err="1"/>
              <a:t>for</a:t>
            </a:r>
            <a:r>
              <a:rPr lang="sl-SI" sz="2400" dirty="0"/>
              <a:t> </a:t>
            </a:r>
            <a:r>
              <a:rPr lang="sl-SI" sz="2400" dirty="0" err="1"/>
              <a:t>hydrogen</a:t>
            </a:r>
            <a:r>
              <a:rPr lang="sl-SI" sz="2400" dirty="0"/>
              <a:t> in </a:t>
            </a:r>
            <a:r>
              <a:rPr lang="sl-SI" sz="2400" dirty="0" err="1"/>
              <a:t>Europe</a:t>
            </a:r>
            <a:r>
              <a:rPr lang="sl-SI" sz="1800" dirty="0"/>
              <a:t>.</a:t>
            </a:r>
          </a:p>
        </p:txBody>
      </p:sp>
      <p:pic>
        <p:nvPicPr>
          <p:cNvPr id="4" name="Slika 3" descr="Slika, ki vsebuje besede besedilo, pisava, posnetek zaslona, oblikovanje&#10;&#10;Opis je samodejno ustvarjen">
            <a:extLst>
              <a:ext uri="{FF2B5EF4-FFF2-40B4-BE49-F238E27FC236}">
                <a16:creationId xmlns:a16="http://schemas.microsoft.com/office/drawing/2014/main" id="{7EF76173-E385-ADF8-5E87-62AC1E1AA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57" y="5696712"/>
            <a:ext cx="1309730" cy="10308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atural petrol fired electrical power plant">
            <a:extLst>
              <a:ext uri="{FF2B5EF4-FFF2-40B4-BE49-F238E27FC236}">
                <a16:creationId xmlns:a16="http://schemas.microsoft.com/office/drawing/2014/main" id="{73B5F2AF-506F-4179-4405-3348461872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6720" b="-1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20" y="1161288"/>
            <a:ext cx="3270638" cy="1124712"/>
          </a:xfrm>
        </p:spPr>
        <p:txBody>
          <a:bodyPr anchor="b">
            <a:normAutofit fontScale="90000"/>
          </a:bodyPr>
          <a:lstStyle/>
          <a:p>
            <a:r>
              <a:rPr lang="sl-SI" sz="2800" dirty="0" err="1"/>
              <a:t>Industrial</a:t>
            </a:r>
            <a:r>
              <a:rPr lang="sl-SI" sz="2800" dirty="0"/>
              <a:t> </a:t>
            </a:r>
            <a:r>
              <a:rPr lang="sl-SI" sz="2800" dirty="0" err="1"/>
              <a:t>Applications</a:t>
            </a:r>
            <a:r>
              <a:rPr lang="sl-SI" sz="2800" dirty="0"/>
              <a:t> </a:t>
            </a:r>
            <a:r>
              <a:rPr lang="sl-SI" sz="2800" dirty="0" err="1"/>
              <a:t>of</a:t>
            </a:r>
            <a:r>
              <a:rPr lang="sl-SI" sz="2800" dirty="0"/>
              <a:t> </a:t>
            </a:r>
            <a:r>
              <a:rPr lang="sl-SI" sz="2800" dirty="0" err="1"/>
              <a:t>Hydrogen</a:t>
            </a:r>
            <a:endParaRPr lang="sl-SI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320" y="3039244"/>
            <a:ext cx="4163053" cy="2695918"/>
          </a:xfrm>
        </p:spPr>
        <p:txBody>
          <a:bodyPr anchor="t">
            <a:normAutofit/>
          </a:bodyPr>
          <a:lstStyle/>
          <a:p>
            <a:r>
              <a:rPr lang="sl-SI" sz="2000" dirty="0" err="1"/>
              <a:t>Hydrogen’s</a:t>
            </a:r>
            <a:r>
              <a:rPr lang="sl-SI" sz="2000" dirty="0"/>
              <a:t> </a:t>
            </a:r>
            <a:r>
              <a:rPr lang="sl-SI" sz="2000" dirty="0" err="1"/>
              <a:t>potential</a:t>
            </a:r>
            <a:r>
              <a:rPr lang="sl-SI" sz="2000" dirty="0"/>
              <a:t> to </a:t>
            </a:r>
            <a:r>
              <a:rPr lang="sl-SI" sz="2000" dirty="0" err="1"/>
              <a:t>decarbonize</a:t>
            </a:r>
            <a:r>
              <a:rPr lang="sl-SI" sz="2000" dirty="0"/>
              <a:t> </a:t>
            </a:r>
            <a:r>
              <a:rPr lang="sl-SI" sz="2000" dirty="0" err="1"/>
              <a:t>industries</a:t>
            </a:r>
            <a:r>
              <a:rPr lang="sl-SI" sz="2000" dirty="0"/>
              <a:t> like </a:t>
            </a:r>
            <a:r>
              <a:rPr lang="sl-SI" sz="2000" dirty="0" err="1"/>
              <a:t>steel</a:t>
            </a:r>
            <a:r>
              <a:rPr lang="sl-SI" sz="2000" dirty="0"/>
              <a:t>, cement, </a:t>
            </a:r>
            <a:r>
              <a:rPr lang="sl-SI" sz="2000" dirty="0" err="1"/>
              <a:t>and</a:t>
            </a:r>
            <a:r>
              <a:rPr lang="sl-SI" sz="2000" dirty="0"/>
              <a:t> </a:t>
            </a:r>
            <a:r>
              <a:rPr lang="sl-SI" sz="2000" dirty="0" err="1"/>
              <a:t>chemicals</a:t>
            </a:r>
            <a:r>
              <a:rPr lang="sl-SI" sz="2000" dirty="0"/>
              <a:t>.</a:t>
            </a:r>
          </a:p>
          <a:p>
            <a:pPr marL="0" indent="0">
              <a:buNone/>
            </a:pPr>
            <a:endParaRPr lang="sl-SI" sz="2000" dirty="0"/>
          </a:p>
          <a:p>
            <a:r>
              <a:rPr lang="sl-SI" sz="2000" dirty="0" err="1"/>
              <a:t>Helping</a:t>
            </a:r>
            <a:r>
              <a:rPr lang="sl-SI" sz="2000" dirty="0"/>
              <a:t> </a:t>
            </a:r>
            <a:r>
              <a:rPr lang="sl-SI" sz="2000" dirty="0" err="1"/>
              <a:t>Slovenian</a:t>
            </a:r>
            <a:r>
              <a:rPr lang="sl-SI" sz="2000" dirty="0"/>
              <a:t> </a:t>
            </a:r>
            <a:r>
              <a:rPr lang="sl-SI" sz="2000" dirty="0" err="1"/>
              <a:t>industries</a:t>
            </a:r>
            <a:r>
              <a:rPr lang="sl-SI" sz="2000" dirty="0"/>
              <a:t> </a:t>
            </a:r>
            <a:r>
              <a:rPr lang="sl-SI" sz="2000" dirty="0" err="1"/>
              <a:t>meet</a:t>
            </a:r>
            <a:r>
              <a:rPr lang="sl-SI" sz="2000" dirty="0"/>
              <a:t> EU </a:t>
            </a:r>
            <a:r>
              <a:rPr lang="sl-SI" sz="2000" dirty="0" err="1"/>
              <a:t>carbon-neutral</a:t>
            </a:r>
            <a:r>
              <a:rPr lang="sl-SI" sz="2000" dirty="0"/>
              <a:t> </a:t>
            </a:r>
            <a:r>
              <a:rPr lang="sl-SI" sz="2000" dirty="0" err="1"/>
              <a:t>standards</a:t>
            </a:r>
            <a:r>
              <a:rPr lang="sl-SI" sz="2000" dirty="0"/>
              <a:t>.</a:t>
            </a:r>
          </a:p>
        </p:txBody>
      </p:sp>
      <p:pic>
        <p:nvPicPr>
          <p:cNvPr id="4" name="Slika 3" descr="Slika, ki vsebuje besede besedilo, pisava, posnetek zaslona, oblikovanje&#10;&#10;Opis je samodejno ustvarjen">
            <a:extLst>
              <a:ext uri="{FF2B5EF4-FFF2-40B4-BE49-F238E27FC236}">
                <a16:creationId xmlns:a16="http://schemas.microsoft.com/office/drawing/2014/main" id="{14136A4D-E77B-C230-206A-CD817242A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45" y="5839485"/>
            <a:ext cx="1163364" cy="9156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erial view of a bus depot">
            <a:extLst>
              <a:ext uri="{FF2B5EF4-FFF2-40B4-BE49-F238E27FC236}">
                <a16:creationId xmlns:a16="http://schemas.microsoft.com/office/drawing/2014/main" id="{AE28F525-B472-82E4-4044-2DF2FC090D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34" t="6484" r="28176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19" y="1161288"/>
            <a:ext cx="3496975" cy="1124712"/>
          </a:xfrm>
        </p:spPr>
        <p:txBody>
          <a:bodyPr anchor="b">
            <a:normAutofit/>
          </a:bodyPr>
          <a:lstStyle/>
          <a:p>
            <a:r>
              <a:rPr lang="sl-SI" sz="3200" dirty="0" err="1"/>
              <a:t>Hydrogen-Powered</a:t>
            </a:r>
            <a:r>
              <a:rPr lang="sl-SI" sz="3200" dirty="0"/>
              <a:t> </a:t>
            </a:r>
            <a:r>
              <a:rPr lang="sl-SI" sz="3200" dirty="0" err="1"/>
              <a:t>Mobility</a:t>
            </a:r>
            <a:endParaRPr lang="sl-SI" sz="3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320" y="2718054"/>
            <a:ext cx="3698594" cy="2973937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400" dirty="0"/>
              <a:t>Role of hydrogen in public and commercial transportation for long-range and heavy-duty vehicles.</a:t>
            </a:r>
            <a:endParaRPr lang="sl-SI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Potential for hydrogen-powered buses, trucks, and possibly trains.</a:t>
            </a:r>
          </a:p>
        </p:txBody>
      </p:sp>
      <p:pic>
        <p:nvPicPr>
          <p:cNvPr id="4" name="Slika 3" descr="Slika, ki vsebuje besede besedilo, pisava, posnetek zaslona, oblikovanje&#10;&#10;Opis je samodejno ustvarjen">
            <a:extLst>
              <a:ext uri="{FF2B5EF4-FFF2-40B4-BE49-F238E27FC236}">
                <a16:creationId xmlns:a16="http://schemas.microsoft.com/office/drawing/2014/main" id="{614133FC-2FE4-E2C7-E3C9-9212A793C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89" y="5830431"/>
            <a:ext cx="1129631" cy="8891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Energy Storage and Grid Stability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DD3D803-C7A7-B32F-7053-BDFE051345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85540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Slika 3" descr="Slika, ki vsebuje besede besedilo, pisava, posnetek zaslona, oblikovanje&#10;&#10;Opis je samodejno ustvarjen">
            <a:extLst>
              <a:ext uri="{FF2B5EF4-FFF2-40B4-BE49-F238E27FC236}">
                <a16:creationId xmlns:a16="http://schemas.microsoft.com/office/drawing/2014/main" id="{407907A0-C9FC-8FAD-7466-5E170D600B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923" y="5948815"/>
            <a:ext cx="922589" cy="7261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en-US" sz="3500"/>
              <a:t>Regional Cooperation – North Adriatic Hydrogen Valley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70799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560EB28-70C5-C564-955D-67C2379E55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3635" b="1"/>
          <a:stretch/>
        </p:blipFill>
        <p:spPr>
          <a:xfrm>
            <a:off x="681228" y="2478024"/>
            <a:ext cx="4507391" cy="3694176"/>
          </a:xfrm>
          <a:prstGeom prst="rect">
            <a:avLst/>
          </a:prstGeom>
        </p:spPr>
      </p:pic>
      <p:pic>
        <p:nvPicPr>
          <p:cNvPr id="6" name="Slika 5" descr="Slika, ki vsebuje besede besedilo, pisava, posnetek zaslona, oblikovanje&#10;&#10;Opis je samodejno ustvarjen">
            <a:extLst>
              <a:ext uri="{FF2B5EF4-FFF2-40B4-BE49-F238E27FC236}">
                <a16:creationId xmlns:a16="http://schemas.microsoft.com/office/drawing/2014/main" id="{AB1D17FF-1651-22FB-08D1-F7E6D7F86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91" y="5933917"/>
            <a:ext cx="960446" cy="755964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B557DE-9BD5-23DA-AF7F-3335A5C1F7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951305"/>
              </p:ext>
            </p:extLst>
          </p:nvPr>
        </p:nvGraphicFramePr>
        <p:xfrm>
          <a:off x="5558589" y="2478024"/>
          <a:ext cx="2904183" cy="369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odels if molecules in science classroom">
            <a:extLst>
              <a:ext uri="{FF2B5EF4-FFF2-40B4-BE49-F238E27FC236}">
                <a16:creationId xmlns:a16="http://schemas.microsoft.com/office/drawing/2014/main" id="{3D4536F0-C31D-4FBA-CB53-EDAD84E1FA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207" r="24513" b="-1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20" y="1161288"/>
            <a:ext cx="4511394" cy="1291336"/>
          </a:xfrm>
        </p:spPr>
        <p:txBody>
          <a:bodyPr anchor="b">
            <a:normAutofit/>
          </a:bodyPr>
          <a:lstStyle/>
          <a:p>
            <a:r>
              <a:rPr lang="sl-SI" sz="3600" dirty="0" err="1"/>
              <a:t>Fostering</a:t>
            </a:r>
            <a:r>
              <a:rPr lang="sl-SI" sz="3600" dirty="0"/>
              <a:t> </a:t>
            </a:r>
            <a:r>
              <a:rPr lang="sl-SI" sz="3600" dirty="0" err="1"/>
              <a:t>Innovation</a:t>
            </a:r>
            <a:r>
              <a:rPr lang="sl-SI" sz="3600" dirty="0"/>
              <a:t> </a:t>
            </a:r>
            <a:r>
              <a:rPr lang="sl-SI" sz="3600" dirty="0" err="1"/>
              <a:t>and</a:t>
            </a:r>
            <a:r>
              <a:rPr lang="sl-SI" sz="3600" dirty="0"/>
              <a:t> </a:t>
            </a:r>
            <a:r>
              <a:rPr lang="sl-SI" sz="3600" dirty="0" err="1"/>
              <a:t>Investment</a:t>
            </a:r>
            <a:endParaRPr lang="sl-SI" sz="3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319" y="2718054"/>
            <a:ext cx="4511395" cy="2592668"/>
          </a:xfrm>
        </p:spPr>
        <p:txBody>
          <a:bodyPr anchor="t">
            <a:normAutofit/>
          </a:bodyPr>
          <a:lstStyle/>
          <a:p>
            <a:r>
              <a:rPr lang="en-US" sz="2400" dirty="0"/>
              <a:t>Importance of R&amp;D and government support for hydrogen projects.</a:t>
            </a:r>
          </a:p>
          <a:p>
            <a:r>
              <a:rPr lang="en-US" sz="2400" dirty="0"/>
              <a:t>Potential for attracting investors and creating a hydrogen economy.</a:t>
            </a:r>
          </a:p>
        </p:txBody>
      </p:sp>
      <p:pic>
        <p:nvPicPr>
          <p:cNvPr id="4" name="Slika 3" descr="Slika, ki vsebuje besede besedilo, pisava, posnetek zaslona, oblikovanje&#10;&#10;Opis je samodejno ustvarjen">
            <a:extLst>
              <a:ext uri="{FF2B5EF4-FFF2-40B4-BE49-F238E27FC236}">
                <a16:creationId xmlns:a16="http://schemas.microsoft.com/office/drawing/2014/main" id="{9354B42C-2D02-7B43-6266-6854072D0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84" y="5477346"/>
            <a:ext cx="1461768" cy="11505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sistemov Office 2013–2022">
  <a:themeElements>
    <a:clrScheme name="Tema sistemov Office 2013–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istemov Office 2013–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istemov Office 2013–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118</TotalTime>
  <Words>1292</Words>
  <Application>Microsoft Office PowerPoint</Application>
  <PresentationFormat>Diaprojekcija na zaslonu (4:3)</PresentationFormat>
  <Paragraphs>106</Paragraphs>
  <Slides>10</Slides>
  <Notes>10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Tema sistemov Office 2013–2022</vt:lpstr>
      <vt:lpstr>Panel 1 Industry Goes Hydrogen  Hydrogen in Industry: Opportunities for Slovenia's Economy</vt:lpstr>
      <vt:lpstr>Introduction to Hydrogen in Slovenia’s Industry</vt:lpstr>
      <vt:lpstr>Green Hydrogen Production Potential</vt:lpstr>
      <vt:lpstr>Infrastructure Development for Hydrogen</vt:lpstr>
      <vt:lpstr>Industrial Applications of Hydrogen</vt:lpstr>
      <vt:lpstr>Hydrogen-Powered Mobility</vt:lpstr>
      <vt:lpstr>Energy Storage and Grid Stability</vt:lpstr>
      <vt:lpstr>Regional Cooperation – North Adriatic Hydrogen Valley</vt:lpstr>
      <vt:lpstr>Fostering Innovation and Investment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Brigita Habjan Štolfa</dc:creator>
  <cp:keywords/>
  <dc:description>generated using python-pptx</dc:description>
  <cp:lastModifiedBy>Brigita Habjan Štolfa</cp:lastModifiedBy>
  <cp:revision>8</cp:revision>
  <dcterms:created xsi:type="dcterms:W3CDTF">2013-01-27T09:14:16Z</dcterms:created>
  <dcterms:modified xsi:type="dcterms:W3CDTF">2024-11-11T14:03:52Z</dcterms:modified>
  <cp:category/>
</cp:coreProperties>
</file>